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87" r:id="rId1"/>
  </p:sldMasterIdLst>
  <p:sldIdLst>
    <p:sldId id="256" r:id="rId2"/>
    <p:sldId id="265" r:id="rId3"/>
    <p:sldId id="266" r:id="rId4"/>
    <p:sldId id="267" r:id="rId5"/>
    <p:sldId id="268" r:id="rId6"/>
    <p:sldId id="309" r:id="rId7"/>
    <p:sldId id="270" r:id="rId8"/>
    <p:sldId id="272" r:id="rId9"/>
    <p:sldId id="273" r:id="rId10"/>
    <p:sldId id="274" r:id="rId11"/>
    <p:sldId id="283" r:id="rId12"/>
    <p:sldId id="284" r:id="rId13"/>
    <p:sldId id="285" r:id="rId14"/>
    <p:sldId id="287" r:id="rId15"/>
    <p:sldId id="288" r:id="rId16"/>
    <p:sldId id="310" r:id="rId17"/>
    <p:sldId id="291" r:id="rId18"/>
    <p:sldId id="293" r:id="rId19"/>
    <p:sldId id="294" r:id="rId20"/>
    <p:sldId id="292" r:id="rId21"/>
    <p:sldId id="295" r:id="rId22"/>
    <p:sldId id="296" r:id="rId23"/>
    <p:sldId id="297" r:id="rId24"/>
    <p:sldId id="299" r:id="rId25"/>
    <p:sldId id="300" r:id="rId26"/>
    <p:sldId id="301" r:id="rId27"/>
    <p:sldId id="302" r:id="rId28"/>
    <p:sldId id="303" r:id="rId29"/>
    <p:sldId id="311" r:id="rId30"/>
    <p:sldId id="307" r:id="rId31"/>
    <p:sldId id="304" r:id="rId32"/>
    <p:sldId id="308" r:id="rId33"/>
    <p:sldId id="305" r:id="rId34"/>
    <p:sldId id="306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ción predeterminada" id="{CBAFBBDC-EA00-443C-BFFC-7D8E35463BD0}">
          <p14:sldIdLst>
            <p14:sldId id="256"/>
            <p14:sldId id="265"/>
            <p14:sldId id="266"/>
            <p14:sldId id="267"/>
            <p14:sldId id="268"/>
            <p14:sldId id="309"/>
            <p14:sldId id="270"/>
            <p14:sldId id="272"/>
            <p14:sldId id="273"/>
            <p14:sldId id="274"/>
            <p14:sldId id="283"/>
            <p14:sldId id="284"/>
            <p14:sldId id="285"/>
            <p14:sldId id="287"/>
            <p14:sldId id="288"/>
            <p14:sldId id="310"/>
            <p14:sldId id="291"/>
            <p14:sldId id="293"/>
            <p14:sldId id="294"/>
            <p14:sldId id="292"/>
            <p14:sldId id="295"/>
            <p14:sldId id="296"/>
            <p14:sldId id="297"/>
            <p14:sldId id="299"/>
            <p14:sldId id="300"/>
            <p14:sldId id="301"/>
            <p14:sldId id="302"/>
            <p14:sldId id="303"/>
            <p14:sldId id="311"/>
            <p14:sldId id="307"/>
            <p14:sldId id="304"/>
            <p14:sldId id="308"/>
            <p14:sldId id="305"/>
            <p14:sldId id="306"/>
          </p14:sldIdLst>
        </p14:section>
        <p14:section name="Sección sin título" id="{D6D8CFB1-4CAA-45A9-A4C5-821414083767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56B9E"/>
    <a:srgbClr val="7BD2F0"/>
    <a:srgbClr val="8FDAF4"/>
    <a:srgbClr val="1B98CC"/>
    <a:srgbClr val="286D9F"/>
    <a:srgbClr val="5F77EF"/>
    <a:srgbClr val="FF874B"/>
    <a:srgbClr val="99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976" autoAdjust="0"/>
    <p:restoredTop sz="94148" autoAdjust="0"/>
  </p:normalViewPr>
  <p:slideViewPr>
    <p:cSldViewPr snapToGrid="0">
      <p:cViewPr varScale="1">
        <p:scale>
          <a:sx n="79" d="100"/>
          <a:sy n="79" d="100"/>
        </p:scale>
        <p:origin x="667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53D08-DB56-4EAF-8E9D-ED31AF6740E8}" type="datetimeFigureOut">
              <a:rPr lang="es-BO" smtClean="0"/>
              <a:t>17/2/2024</a:t>
            </a:fld>
            <a:endParaRPr lang="es-B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6ECB7-2131-429F-88EE-57D316E02367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36213413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53D08-DB56-4EAF-8E9D-ED31AF6740E8}" type="datetimeFigureOut">
              <a:rPr lang="es-BO" smtClean="0"/>
              <a:t>17/2/2024</a:t>
            </a:fld>
            <a:endParaRPr lang="es-B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6ECB7-2131-429F-88EE-57D316E02367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11389518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53D08-DB56-4EAF-8E9D-ED31AF6740E8}" type="datetimeFigureOut">
              <a:rPr lang="es-BO" smtClean="0"/>
              <a:t>17/2/2024</a:t>
            </a:fld>
            <a:endParaRPr lang="es-B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6ECB7-2131-429F-88EE-57D316E02367}" type="slidenum">
              <a:rPr lang="es-BO" smtClean="0"/>
              <a:t>‹Nº›</a:t>
            </a:fld>
            <a:endParaRPr lang="es-BO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22493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53D08-DB56-4EAF-8E9D-ED31AF6740E8}" type="datetimeFigureOut">
              <a:rPr lang="es-BO" smtClean="0"/>
              <a:t>17/2/2024</a:t>
            </a:fld>
            <a:endParaRPr lang="es-B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6ECB7-2131-429F-88EE-57D316E02367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9393451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53D08-DB56-4EAF-8E9D-ED31AF6740E8}" type="datetimeFigureOut">
              <a:rPr lang="es-BO" smtClean="0"/>
              <a:t>17/2/2024</a:t>
            </a:fld>
            <a:endParaRPr lang="es-B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6ECB7-2131-429F-88EE-57D316E02367}" type="slidenum">
              <a:rPr lang="es-BO" smtClean="0"/>
              <a:t>‹Nº›</a:t>
            </a:fld>
            <a:endParaRPr lang="es-BO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75039196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53D08-DB56-4EAF-8E9D-ED31AF6740E8}" type="datetimeFigureOut">
              <a:rPr lang="es-BO" smtClean="0"/>
              <a:t>17/2/2024</a:t>
            </a:fld>
            <a:endParaRPr lang="es-B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6ECB7-2131-429F-88EE-57D316E02367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257646619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53D08-DB56-4EAF-8E9D-ED31AF6740E8}" type="datetimeFigureOut">
              <a:rPr lang="es-BO" smtClean="0"/>
              <a:t>17/2/2024</a:t>
            </a:fld>
            <a:endParaRPr lang="es-B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6ECB7-2131-429F-88EE-57D316E02367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24401248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53D08-DB56-4EAF-8E9D-ED31AF6740E8}" type="datetimeFigureOut">
              <a:rPr lang="es-BO" smtClean="0"/>
              <a:t>17/2/2024</a:t>
            </a:fld>
            <a:endParaRPr lang="es-B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6ECB7-2131-429F-88EE-57D316E02367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29665582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53D08-DB56-4EAF-8E9D-ED31AF6740E8}" type="datetimeFigureOut">
              <a:rPr lang="es-BO" smtClean="0"/>
              <a:t>17/2/2024</a:t>
            </a:fld>
            <a:endParaRPr lang="es-B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6ECB7-2131-429F-88EE-57D316E02367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34601199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53D08-DB56-4EAF-8E9D-ED31AF6740E8}" type="datetimeFigureOut">
              <a:rPr lang="es-BO" smtClean="0"/>
              <a:t>17/2/2024</a:t>
            </a:fld>
            <a:endParaRPr lang="es-B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6ECB7-2131-429F-88EE-57D316E02367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2064738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53D08-DB56-4EAF-8E9D-ED31AF6740E8}" type="datetimeFigureOut">
              <a:rPr lang="es-BO" smtClean="0"/>
              <a:t>17/2/2024</a:t>
            </a:fld>
            <a:endParaRPr lang="es-B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6ECB7-2131-429F-88EE-57D316E02367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20078282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53D08-DB56-4EAF-8E9D-ED31AF6740E8}" type="datetimeFigureOut">
              <a:rPr lang="es-BO" smtClean="0"/>
              <a:t>17/2/2024</a:t>
            </a:fld>
            <a:endParaRPr lang="es-BO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6ECB7-2131-429F-88EE-57D316E02367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722667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53D08-DB56-4EAF-8E9D-ED31AF6740E8}" type="datetimeFigureOut">
              <a:rPr lang="es-BO" smtClean="0"/>
              <a:t>17/2/2024</a:t>
            </a:fld>
            <a:endParaRPr lang="es-B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6ECB7-2131-429F-88EE-57D316E02367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39264752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53D08-DB56-4EAF-8E9D-ED31AF6740E8}" type="datetimeFigureOut">
              <a:rPr lang="es-BO" smtClean="0"/>
              <a:t>17/2/2024</a:t>
            </a:fld>
            <a:endParaRPr lang="es-BO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6ECB7-2131-429F-88EE-57D316E02367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41349446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53D08-DB56-4EAF-8E9D-ED31AF6740E8}" type="datetimeFigureOut">
              <a:rPr lang="es-BO" smtClean="0"/>
              <a:t>17/2/2024</a:t>
            </a:fld>
            <a:endParaRPr lang="es-B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6ECB7-2131-429F-88EE-57D316E02367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40860851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6ECB7-2131-429F-88EE-57D316E02367}" type="slidenum">
              <a:rPr lang="es-BO" smtClean="0"/>
              <a:t>‹Nº›</a:t>
            </a:fld>
            <a:endParaRPr lang="es-BO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53D08-DB56-4EAF-8E9D-ED31AF6740E8}" type="datetimeFigureOut">
              <a:rPr lang="es-BO" smtClean="0"/>
              <a:t>17/2/2024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29858760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53D08-DB56-4EAF-8E9D-ED31AF6740E8}" type="datetimeFigureOut">
              <a:rPr lang="es-BO" smtClean="0"/>
              <a:t>17/2/2024</a:t>
            </a:fld>
            <a:endParaRPr lang="es-B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B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A3C6ECB7-2131-429F-88EE-57D316E02367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4098471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8" r:id="rId1"/>
    <p:sldLayoutId id="2147483989" r:id="rId2"/>
    <p:sldLayoutId id="2147483990" r:id="rId3"/>
    <p:sldLayoutId id="2147483991" r:id="rId4"/>
    <p:sldLayoutId id="2147483992" r:id="rId5"/>
    <p:sldLayoutId id="2147483993" r:id="rId6"/>
    <p:sldLayoutId id="2147483994" r:id="rId7"/>
    <p:sldLayoutId id="2147483995" r:id="rId8"/>
    <p:sldLayoutId id="2147483996" r:id="rId9"/>
    <p:sldLayoutId id="2147483997" r:id="rId10"/>
    <p:sldLayoutId id="2147483998" r:id="rId11"/>
    <p:sldLayoutId id="2147483999" r:id="rId12"/>
    <p:sldLayoutId id="2147484000" r:id="rId13"/>
    <p:sldLayoutId id="2147484001" r:id="rId14"/>
    <p:sldLayoutId id="2147484002" r:id="rId15"/>
    <p:sldLayoutId id="2147484003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7.jpe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6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1.jpe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jpe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26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jpe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26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jpe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jpe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26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jpeg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26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e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.png"/><Relationship Id="rId7" Type="http://schemas.openxmlformats.org/officeDocument/2006/relationships/image" Target="../media/image3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1.jpe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.png"/><Relationship Id="rId7" Type="http://schemas.openxmlformats.org/officeDocument/2006/relationships/image" Target="../media/image3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1.jpeg"/><Relationship Id="rId9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6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3.png"/><Relationship Id="rId7" Type="http://schemas.openxmlformats.org/officeDocument/2006/relationships/image" Target="../media/image4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1.jpeg"/><Relationship Id="rId9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.png"/><Relationship Id="rId7" Type="http://schemas.openxmlformats.org/officeDocument/2006/relationships/image" Target="../media/image4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1.jpeg"/><Relationship Id="rId9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3.png"/><Relationship Id="rId7" Type="http://schemas.openxmlformats.org/officeDocument/2006/relationships/image" Target="../media/image4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1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8.png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openxmlformats.org/officeDocument/2006/relationships/image" Target="../media/image3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3.png"/><Relationship Id="rId7" Type="http://schemas.openxmlformats.org/officeDocument/2006/relationships/image" Target="../media/image5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9" Type="http://schemas.openxmlformats.org/officeDocument/2006/relationships/image" Target="../media/image1.jpe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image" Target="../media/image3.png"/><Relationship Id="rId7" Type="http://schemas.openxmlformats.org/officeDocument/2006/relationships/image" Target="../media/image5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1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gi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jpeg"/><Relationship Id="rId4" Type="http://schemas.openxmlformats.org/officeDocument/2006/relationships/image" Target="../media/image55.jpe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jpeg"/><Relationship Id="rId3" Type="http://schemas.openxmlformats.org/officeDocument/2006/relationships/image" Target="../media/image3.png"/><Relationship Id="rId7" Type="http://schemas.openxmlformats.org/officeDocument/2006/relationships/image" Target="../media/image5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jpeg"/><Relationship Id="rId4" Type="http://schemas.openxmlformats.org/officeDocument/2006/relationships/image" Target="../media/image5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jpeg"/><Relationship Id="rId5" Type="http://schemas.openxmlformats.org/officeDocument/2006/relationships/image" Target="../media/image1.jpeg"/><Relationship Id="rId4" Type="http://schemas.openxmlformats.org/officeDocument/2006/relationships/image" Target="../media/image6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10.jpeg"/><Relationship Id="rId7" Type="http://schemas.openxmlformats.org/officeDocument/2006/relationships/image" Target="../media/image12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.jpeg"/><Relationship Id="rId10" Type="http://schemas.openxmlformats.org/officeDocument/2006/relationships/image" Target="../media/image15.jpeg"/><Relationship Id="rId4" Type="http://schemas.openxmlformats.org/officeDocument/2006/relationships/image" Target="../media/image3.png"/><Relationship Id="rId9" Type="http://schemas.openxmlformats.org/officeDocument/2006/relationships/image" Target="../media/image1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1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3.png"/><Relationship Id="rId7" Type="http://schemas.openxmlformats.org/officeDocument/2006/relationships/image" Target="../media/image2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eg"/><Relationship Id="rId5" Type="http://schemas.openxmlformats.org/officeDocument/2006/relationships/image" Target="../media/image19.png"/><Relationship Id="rId10" Type="http://schemas.openxmlformats.org/officeDocument/2006/relationships/image" Target="../media/image24.jpeg"/><Relationship Id="rId4" Type="http://schemas.openxmlformats.org/officeDocument/2006/relationships/image" Target="../media/image1.jpeg"/><Relationship Id="rId9" Type="http://schemas.openxmlformats.org/officeDocument/2006/relationships/image" Target="../media/image23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3.png"/><Relationship Id="rId7" Type="http://schemas.openxmlformats.org/officeDocument/2006/relationships/image" Target="../media/image2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eg"/><Relationship Id="rId5" Type="http://schemas.openxmlformats.org/officeDocument/2006/relationships/image" Target="../media/image19.png"/><Relationship Id="rId10" Type="http://schemas.openxmlformats.org/officeDocument/2006/relationships/image" Target="../media/image24.jpeg"/><Relationship Id="rId4" Type="http://schemas.openxmlformats.org/officeDocument/2006/relationships/image" Target="../media/image1.jpeg"/><Relationship Id="rId9" Type="http://schemas.openxmlformats.org/officeDocument/2006/relationships/image" Target="../media/image23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 descr="C:\Users\Usuario\Downloads\WhatsApp Image 2023-08-25 at 15.38.46.jpe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953" y="5367855"/>
            <a:ext cx="2078107" cy="124729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Cuadro de texto 2"/>
          <p:cNvSpPr txBox="1">
            <a:spLocks noChangeArrowheads="1"/>
          </p:cNvSpPr>
          <p:nvPr/>
        </p:nvSpPr>
        <p:spPr bwMode="auto">
          <a:xfrm>
            <a:off x="586344" y="1720510"/>
            <a:ext cx="9315298" cy="292933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pPr algn="r">
              <a:lnSpc>
                <a:spcPct val="120000"/>
              </a:lnSpc>
              <a:spcAft>
                <a:spcPts val="0"/>
              </a:spcAft>
            </a:pPr>
            <a:r>
              <a:rPr lang="es-ES" sz="3200" b="1" dirty="0">
                <a:effectLst/>
                <a:latin typeface="Franklin Gothic Medium Cond" panose="020B0606030402020204" pitchFamily="34" charset="0"/>
                <a:cs typeface="Times New Roman" panose="02020603050405020304" pitchFamily="18" charset="0"/>
              </a:rPr>
              <a:t>MODELO DE CLASIFICACIÓN DEL IMPACTO DEL PROGRAMA INCLUSIÓN DIGITAL Y DISPONIBILIDAD DE RECURSOS E INFRAESTRUCTURA EN LAS ESCUELAS PÚBLICAS DE BOLIVIA UTILIZANDO MACHINE LEARNING</a:t>
            </a:r>
          </a:p>
          <a:p>
            <a:pPr algn="r">
              <a:lnSpc>
                <a:spcPct val="120000"/>
              </a:lnSpc>
              <a:spcAft>
                <a:spcPts val="0"/>
              </a:spcAft>
            </a:pPr>
            <a:r>
              <a:rPr lang="es-ES" dirty="0">
                <a:latin typeface="Franklin Gothic Medium Cond" panose="020B06060304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Cochabamba</a:t>
            </a:r>
            <a:r>
              <a:rPr lang="es-ES" sz="1800" dirty="0">
                <a:latin typeface="Franklin Gothic Medium Cond" panose="020B06060304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Bolivia</a:t>
            </a:r>
            <a:endParaRPr lang="es-ES" sz="1100" dirty="0">
              <a:effectLst/>
              <a:latin typeface="Times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Box 31"/>
          <p:cNvSpPr txBox="1">
            <a:spLocks noChangeArrowheads="1"/>
          </p:cNvSpPr>
          <p:nvPr/>
        </p:nvSpPr>
        <p:spPr bwMode="auto">
          <a:xfrm>
            <a:off x="5223753" y="4713889"/>
            <a:ext cx="4197553" cy="860059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s-ES" sz="2000" b="1" dirty="0">
                <a:latin typeface="Garamond" panose="020204040303010108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Autor: Ariel Robles Vásquez</a:t>
            </a:r>
          </a:p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s-ES" sz="2000" b="1" dirty="0">
                <a:effectLst/>
                <a:latin typeface="Garamond" panose="020204040303010108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Tutor: Ing</a:t>
            </a:r>
            <a:r>
              <a:rPr lang="es-ES" sz="2000" b="1" dirty="0">
                <a:latin typeface="Garamond" panose="020204040303010108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s-ES" sz="2000" b="1" dirty="0">
                <a:effectLst/>
                <a:latin typeface="Garamond" panose="020204040303010108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Bryan Orosco Montaño </a:t>
            </a:r>
            <a:endParaRPr lang="es-ES" sz="1600" dirty="0">
              <a:effectLst/>
              <a:latin typeface="Times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Imagen 8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78581" y="370609"/>
            <a:ext cx="845820" cy="12039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Imagen 9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07" r="-1" b="14911"/>
          <a:stretch/>
        </p:blipFill>
        <p:spPr bwMode="auto">
          <a:xfrm>
            <a:off x="8012657" y="370609"/>
            <a:ext cx="1271905" cy="112077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4543380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>
            <a:spLocks noGrp="1"/>
          </p:cNvSpPr>
          <p:nvPr>
            <p:ph type="title"/>
          </p:nvPr>
        </p:nvSpPr>
        <p:spPr>
          <a:xfrm>
            <a:off x="1427699" y="549978"/>
            <a:ext cx="3858148" cy="597084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s-ES" sz="3200" b="1" dirty="0">
                <a:solidFill>
                  <a:schemeClr val="tx1"/>
                </a:solidFill>
                <a:latin typeface="Franklin Gothic Medium Cond" panose="020B0606030402020204" pitchFamily="34" charset="0"/>
                <a:cs typeface="Times New Roman" panose="02020603050405020304" pitchFamily="18" charset="0"/>
              </a:rPr>
              <a:t>Preparación de datos </a:t>
            </a:r>
            <a:endParaRPr lang="es-ES" sz="3200" b="1" dirty="0">
              <a:solidFill>
                <a:schemeClr val="tx1"/>
              </a:solidFill>
              <a:effectLst/>
              <a:latin typeface="Helvetica" panose="020B06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" name="Imagen 7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6258" y="364873"/>
            <a:ext cx="845820" cy="12039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Imagen 8"/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07" r="-1" b="14911"/>
          <a:stretch/>
        </p:blipFill>
        <p:spPr bwMode="auto">
          <a:xfrm>
            <a:off x="8144979" y="288133"/>
            <a:ext cx="1271905" cy="112077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146" name="Picture 2" descr="Como empezar a analizar datos con Python usando Google Colab | by Gustavo  Juantorena | Medium">
            <a:extLst>
              <a:ext uri="{FF2B5EF4-FFF2-40B4-BE49-F238E27FC236}">
                <a16:creationId xmlns:a16="http://schemas.microsoft.com/office/drawing/2014/main" id="{B9A1C756-E194-A44E-BBC1-15D48A31C3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5847" y="364873"/>
            <a:ext cx="2632462" cy="116939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148" name="Picture 4" descr="Cómo usar Google Colab | Fisica Teorica 1 – 2do cuatrimestre 2020">
            <a:extLst>
              <a:ext uri="{FF2B5EF4-FFF2-40B4-BE49-F238E27FC236}">
                <a16:creationId xmlns:a16="http://schemas.microsoft.com/office/drawing/2014/main" id="{AD25C472-0BFB-C425-DCC2-170D3C070F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2288" y="135219"/>
            <a:ext cx="2548647" cy="143361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" name="EXPLORACION DE DATOS">
            <a:hlinkClick r:id="" action="ppaction://media"/>
            <a:extLst>
              <a:ext uri="{FF2B5EF4-FFF2-40B4-BE49-F238E27FC236}">
                <a16:creationId xmlns:a16="http://schemas.microsoft.com/office/drawing/2014/main" id="{1007EC07-26BC-3EB6-C276-D8F66047542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42932" y="1719368"/>
            <a:ext cx="9019356" cy="5073388"/>
          </a:xfrm>
          <a:prstGeom prst="rect">
            <a:avLst/>
          </a:prstGeom>
        </p:spPr>
      </p:pic>
      <p:pic>
        <p:nvPicPr>
          <p:cNvPr id="3" name="Imagen 2" descr="C:\Users\Usuario\Downloads\WhatsApp Image 2023-08-25 at 15.38.46.jpeg">
            <a:extLst>
              <a:ext uri="{FF2B5EF4-FFF2-40B4-BE49-F238E27FC236}">
                <a16:creationId xmlns:a16="http://schemas.microsoft.com/office/drawing/2014/main" id="{3E949534-37B2-0F50-9EED-556851FD2C5B}"/>
              </a:ext>
            </a:extLst>
          </p:cNvPr>
          <p:cNvPicPr/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1753" y="5475491"/>
            <a:ext cx="2078107" cy="124729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874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614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>
            <a:spLocks noGrp="1"/>
          </p:cNvSpPr>
          <p:nvPr>
            <p:ph type="title"/>
          </p:nvPr>
        </p:nvSpPr>
        <p:spPr>
          <a:xfrm>
            <a:off x="1509797" y="600268"/>
            <a:ext cx="3858148" cy="597084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s-ES" sz="3200" b="1" dirty="0">
                <a:solidFill>
                  <a:schemeClr val="tx1"/>
                </a:solidFill>
                <a:latin typeface="Franklin Gothic Medium Cond" panose="020B0606030402020204" pitchFamily="34" charset="0"/>
                <a:cs typeface="Times New Roman" panose="02020603050405020304" pitchFamily="18" charset="0"/>
              </a:rPr>
              <a:t>Preparación de datos </a:t>
            </a:r>
            <a:endParaRPr lang="es-ES" sz="3200" b="1" dirty="0">
              <a:solidFill>
                <a:schemeClr val="tx1"/>
              </a:solidFill>
              <a:effectLst/>
              <a:latin typeface="Helvetica" panose="020B06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" name="Imagen 7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6258" y="364873"/>
            <a:ext cx="845820" cy="12039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Imagen 8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07" r="-1" b="14911"/>
          <a:stretch/>
        </p:blipFill>
        <p:spPr bwMode="auto">
          <a:xfrm>
            <a:off x="8144979" y="288133"/>
            <a:ext cx="1271905" cy="112077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FCBB557D-9B1E-EF17-9C0D-FCE318511E59}"/>
              </a:ext>
            </a:extLst>
          </p:cNvPr>
          <p:cNvSpPr txBox="1">
            <a:spLocks/>
          </p:cNvSpPr>
          <p:nvPr/>
        </p:nvSpPr>
        <p:spPr>
          <a:xfrm>
            <a:off x="324465" y="1671062"/>
            <a:ext cx="6728088" cy="59708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chemeClr val="tx1"/>
                </a:solidFill>
                <a:latin typeface="Franklin Gothic Medium Cond" panose="020B0606030402020204" pitchFamily="34" charset="0"/>
                <a:cs typeface="Times New Roman" panose="02020603050405020304" pitchFamily="18" charset="0"/>
              </a:rPr>
              <a:t>Calificación de alto y bajo impacto en inclusión digital </a:t>
            </a:r>
            <a:endParaRPr lang="es-ES" sz="2400" dirty="0">
              <a:solidFill>
                <a:schemeClr val="tx1"/>
              </a:solidFill>
              <a:latin typeface="Helvetica" panose="020B06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146" name="Picture 2" descr="Como empezar a analizar datos con Python usando Google Colab | by Gustavo  Juantorena | Medium">
            <a:extLst>
              <a:ext uri="{FF2B5EF4-FFF2-40B4-BE49-F238E27FC236}">
                <a16:creationId xmlns:a16="http://schemas.microsoft.com/office/drawing/2014/main" id="{B9A1C756-E194-A44E-BBC1-15D48A31C3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4798" y="300522"/>
            <a:ext cx="2632462" cy="116939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2" name="Imagen 11" descr="C:\Users\Usuario\Downloads\WhatsApp Image 2023-08-25 at 15.38.46.jpeg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105" y="5548954"/>
            <a:ext cx="2078107" cy="124729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7216075A-4BCA-22AA-D199-87229520C4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0118" y="2298032"/>
            <a:ext cx="7806013" cy="14350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4DDBD9A8-1D5E-1338-8009-C9513FB84B84}"/>
              </a:ext>
            </a:extLst>
          </p:cNvPr>
          <p:cNvSpPr txBox="1"/>
          <p:nvPr/>
        </p:nvSpPr>
        <p:spPr>
          <a:xfrm>
            <a:off x="710118" y="3822533"/>
            <a:ext cx="7247108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/>
              <a:t>Autores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/>
              <a:t>“Carles </a:t>
            </a:r>
            <a:r>
              <a:rPr lang="es-ES" sz="1600" dirty="0" err="1"/>
              <a:t>Sigalés</a:t>
            </a:r>
            <a:r>
              <a:rPr lang="es-ES" sz="1600" dirty="0"/>
              <a:t>, Josep M. </a:t>
            </a:r>
            <a:r>
              <a:rPr lang="es-ES" sz="1600" dirty="0" err="1"/>
              <a:t>Mominó</a:t>
            </a:r>
            <a:r>
              <a:rPr lang="es-ES" sz="1600" dirty="0"/>
              <a:t>, Julio Meneses y Antoni Badia”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BO" sz="1600" dirty="0"/>
              <a:t>Joel Abelardo Villca Gallardo</a:t>
            </a:r>
          </a:p>
          <a:p>
            <a:endParaRPr lang="es-BO" sz="1600" dirty="0"/>
          </a:p>
          <a:p>
            <a:r>
              <a:rPr lang="es-BO" sz="1600" dirty="0"/>
              <a:t>Encuestas a 24 profesores de diferentes escuelas de Cochabamba.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34692668-7BF7-8A83-4CBB-372F4D9C91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15391" y="5340115"/>
            <a:ext cx="9593014" cy="1076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194941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>
            <a:spLocks noGrp="1"/>
          </p:cNvSpPr>
          <p:nvPr>
            <p:ph type="title"/>
          </p:nvPr>
        </p:nvSpPr>
        <p:spPr>
          <a:xfrm>
            <a:off x="1480614" y="364873"/>
            <a:ext cx="3858148" cy="597084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s-ES" sz="3200" b="1" dirty="0">
                <a:solidFill>
                  <a:schemeClr val="tx1"/>
                </a:solidFill>
                <a:latin typeface="Franklin Gothic Medium Cond" panose="020B0606030402020204" pitchFamily="34" charset="0"/>
                <a:cs typeface="Times New Roman" panose="02020603050405020304" pitchFamily="18" charset="0"/>
              </a:rPr>
              <a:t>Preparación de datos </a:t>
            </a:r>
            <a:endParaRPr lang="es-ES" sz="3200" b="1" dirty="0">
              <a:solidFill>
                <a:schemeClr val="tx1"/>
              </a:solidFill>
              <a:effectLst/>
              <a:latin typeface="Helvetica" panose="020B06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" name="Imagen 7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21752" y="204948"/>
            <a:ext cx="845820" cy="12039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Imagen 8"/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07" r="-1" b="14911"/>
          <a:stretch/>
        </p:blipFill>
        <p:spPr bwMode="auto">
          <a:xfrm>
            <a:off x="8144979" y="288133"/>
            <a:ext cx="1271905" cy="112077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146" name="Picture 2" descr="Como empezar a analizar datos con Python usando Google Colab | by Gustavo  Juantorena | Medium">
            <a:extLst>
              <a:ext uri="{FF2B5EF4-FFF2-40B4-BE49-F238E27FC236}">
                <a16:creationId xmlns:a16="http://schemas.microsoft.com/office/drawing/2014/main" id="{B9A1C756-E194-A44E-BBC1-15D48A31C3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6884" y="105968"/>
            <a:ext cx="2632462" cy="116939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2" name="Imagen 11" descr="C:\Users\Usuario\Downloads\WhatsApp Image 2023-08-25 at 15.38.46.jpeg"/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3893" y="5406429"/>
            <a:ext cx="2078107" cy="124729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66BAB11-0E9C-56F3-B496-EA5D706DF91C}"/>
              </a:ext>
            </a:extLst>
          </p:cNvPr>
          <p:cNvSpPr txBox="1">
            <a:spLocks/>
          </p:cNvSpPr>
          <p:nvPr/>
        </p:nvSpPr>
        <p:spPr>
          <a:xfrm>
            <a:off x="1407448" y="976816"/>
            <a:ext cx="4769616" cy="59708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chemeClr val="tx1"/>
                </a:solidFill>
                <a:latin typeface="Franklin Gothic Medium Cond" panose="020B0606030402020204" pitchFamily="34" charset="0"/>
                <a:cs typeface="Times New Roman" panose="02020603050405020304" pitchFamily="18" charset="0"/>
              </a:rPr>
              <a:t>Selección de variables sobresaliente</a:t>
            </a:r>
            <a:endParaRPr lang="es-ES" sz="2400" dirty="0">
              <a:solidFill>
                <a:schemeClr val="tx1"/>
              </a:solidFill>
              <a:latin typeface="Helvetica" panose="020B06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SELECCION DE VARIABLES ">
            <a:hlinkClick r:id="" action="ppaction://media"/>
            <a:extLst>
              <a:ext uri="{FF2B5EF4-FFF2-40B4-BE49-F238E27FC236}">
                <a16:creationId xmlns:a16="http://schemas.microsoft.com/office/drawing/2014/main" id="{CBE17845-6E9D-36EE-360E-C9CCC4D330A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09780" y="1583692"/>
            <a:ext cx="9273702" cy="5216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310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611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 mute="1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>
            <a:spLocks noGrp="1"/>
          </p:cNvSpPr>
          <p:nvPr>
            <p:ph type="title"/>
          </p:nvPr>
        </p:nvSpPr>
        <p:spPr>
          <a:xfrm>
            <a:off x="1509797" y="381781"/>
            <a:ext cx="3858148" cy="597084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s-ES" sz="3200" b="1" dirty="0">
                <a:solidFill>
                  <a:schemeClr val="tx1"/>
                </a:solidFill>
                <a:latin typeface="Franklin Gothic Medium Cond" panose="020B0606030402020204" pitchFamily="34" charset="0"/>
                <a:cs typeface="Times New Roman" panose="02020603050405020304" pitchFamily="18" charset="0"/>
              </a:rPr>
              <a:t>Exploración de datos </a:t>
            </a:r>
            <a:endParaRPr lang="es-ES" sz="3200" b="1" dirty="0">
              <a:solidFill>
                <a:schemeClr val="tx1"/>
              </a:solidFill>
              <a:effectLst/>
              <a:latin typeface="Helvetica" panose="020B06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" name="Imagen 7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6258" y="364873"/>
            <a:ext cx="845820" cy="12039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Imagen 8"/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07" r="-1" b="14911"/>
          <a:stretch/>
        </p:blipFill>
        <p:spPr bwMode="auto">
          <a:xfrm>
            <a:off x="8144979" y="288133"/>
            <a:ext cx="1271905" cy="112077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FCBB557D-9B1E-EF17-9C0D-FCE318511E59}"/>
              </a:ext>
            </a:extLst>
          </p:cNvPr>
          <p:cNvSpPr txBox="1">
            <a:spLocks/>
          </p:cNvSpPr>
          <p:nvPr/>
        </p:nvSpPr>
        <p:spPr>
          <a:xfrm>
            <a:off x="324465" y="1671062"/>
            <a:ext cx="6728088" cy="59708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s-ES" sz="2400" dirty="0">
              <a:solidFill>
                <a:schemeClr val="tx1"/>
              </a:solidFill>
              <a:latin typeface="Helvetica" panose="020B06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146" name="Picture 2" descr="Como empezar a analizar datos con Python usando Google Colab | by Gustavo  Juantorena | Medium">
            <a:extLst>
              <a:ext uri="{FF2B5EF4-FFF2-40B4-BE49-F238E27FC236}">
                <a16:creationId xmlns:a16="http://schemas.microsoft.com/office/drawing/2014/main" id="{B9A1C756-E194-A44E-BBC1-15D48A31C3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4798" y="300522"/>
            <a:ext cx="2632462" cy="116939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2" name="Imagen 11" descr="C:\Users\Usuario\Downloads\WhatsApp Image 2023-08-25 at 15.38.46.jpeg"/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2891" y="5530793"/>
            <a:ext cx="2078107" cy="124729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59B18362-713B-C5AE-B822-A1A73833E84D}"/>
              </a:ext>
            </a:extLst>
          </p:cNvPr>
          <p:cNvSpPr txBox="1">
            <a:spLocks/>
          </p:cNvSpPr>
          <p:nvPr/>
        </p:nvSpPr>
        <p:spPr>
          <a:xfrm>
            <a:off x="1356591" y="1081094"/>
            <a:ext cx="5749508" cy="59708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chemeClr val="tx1"/>
                </a:solidFill>
                <a:latin typeface="Franklin Gothic Medium Cond" panose="020B0606030402020204" pitchFamily="34" charset="0"/>
                <a:cs typeface="Times New Roman" panose="02020603050405020304" pitchFamily="18" charset="0"/>
              </a:rPr>
              <a:t>One Hot Encoding</a:t>
            </a:r>
            <a:endParaRPr lang="es-ES" sz="2400" dirty="0">
              <a:solidFill>
                <a:schemeClr val="tx1"/>
              </a:solidFill>
              <a:latin typeface="Helvetica" panose="020B06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ONE HOT ENCODING">
            <a:hlinkClick r:id="" action="ppaction://media"/>
            <a:extLst>
              <a:ext uri="{FF2B5EF4-FFF2-40B4-BE49-F238E27FC236}">
                <a16:creationId xmlns:a16="http://schemas.microsoft.com/office/drawing/2014/main" id="{75D8891E-5BFF-220C-C07A-B74CC6DDDDD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15566" y="1671062"/>
            <a:ext cx="9079149" cy="5107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122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358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>
            <a:spLocks noGrp="1"/>
          </p:cNvSpPr>
          <p:nvPr>
            <p:ph type="title"/>
          </p:nvPr>
        </p:nvSpPr>
        <p:spPr>
          <a:xfrm>
            <a:off x="1509797" y="806171"/>
            <a:ext cx="3858148" cy="597084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s-ES" sz="3200" b="1" dirty="0">
                <a:solidFill>
                  <a:schemeClr val="tx1"/>
                </a:solidFill>
                <a:latin typeface="Franklin Gothic Medium Cond" panose="020B0606030402020204" pitchFamily="34" charset="0"/>
                <a:cs typeface="Times New Roman" panose="02020603050405020304" pitchFamily="18" charset="0"/>
              </a:rPr>
              <a:t>Modelo </a:t>
            </a:r>
            <a:endParaRPr lang="es-ES" sz="3200" b="1" dirty="0">
              <a:solidFill>
                <a:schemeClr val="tx1"/>
              </a:solidFill>
              <a:effectLst/>
              <a:latin typeface="Helvetica" panose="020B06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" name="Imagen 7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6258" y="364873"/>
            <a:ext cx="845820" cy="12039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Imagen 8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07" r="-1" b="14911"/>
          <a:stretch/>
        </p:blipFill>
        <p:spPr bwMode="auto">
          <a:xfrm>
            <a:off x="8144979" y="288133"/>
            <a:ext cx="1271905" cy="112077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FCBB557D-9B1E-EF17-9C0D-FCE318511E59}"/>
              </a:ext>
            </a:extLst>
          </p:cNvPr>
          <p:cNvSpPr txBox="1">
            <a:spLocks/>
          </p:cNvSpPr>
          <p:nvPr/>
        </p:nvSpPr>
        <p:spPr>
          <a:xfrm>
            <a:off x="324465" y="1671062"/>
            <a:ext cx="6728088" cy="59708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s-ES" sz="2400" dirty="0">
              <a:solidFill>
                <a:schemeClr val="tx1"/>
              </a:solidFill>
              <a:latin typeface="Helvetica" panose="020B06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146" name="Picture 2" descr="Como empezar a analizar datos con Python usando Google Colab | by Gustavo  Juantorena | Medium">
            <a:extLst>
              <a:ext uri="{FF2B5EF4-FFF2-40B4-BE49-F238E27FC236}">
                <a16:creationId xmlns:a16="http://schemas.microsoft.com/office/drawing/2014/main" id="{B9A1C756-E194-A44E-BBC1-15D48A31C3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4798" y="300522"/>
            <a:ext cx="2632462" cy="116939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2" name="Imagen 11" descr="C:\Users\Usuario\Downloads\WhatsApp Image 2023-08-25 at 15.38.46.jpeg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105" y="5548954"/>
            <a:ext cx="2078107" cy="124729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59B18362-713B-C5AE-B822-A1A73833E84D}"/>
              </a:ext>
            </a:extLst>
          </p:cNvPr>
          <p:cNvSpPr txBox="1">
            <a:spLocks/>
          </p:cNvSpPr>
          <p:nvPr/>
        </p:nvSpPr>
        <p:spPr>
          <a:xfrm>
            <a:off x="1242078" y="1454369"/>
            <a:ext cx="8339667" cy="59708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chemeClr val="tx1"/>
                </a:solidFill>
                <a:latin typeface="Franklin Gothic Medium Cond" panose="020B0606030402020204" pitchFamily="34" charset="0"/>
                <a:cs typeface="Times New Roman" panose="02020603050405020304" pitchFamily="18" charset="0"/>
              </a:rPr>
              <a:t>Aprendizaje automático supervisado con algoritmos de clasificación</a:t>
            </a:r>
            <a:endParaRPr lang="es-ES" sz="2400" dirty="0">
              <a:solidFill>
                <a:schemeClr val="tx1"/>
              </a:solidFill>
              <a:latin typeface="Helvetica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id="{E28C7C40-D3FF-5BF0-70BB-C1F6F0F1C95E}"/>
              </a:ext>
            </a:extLst>
          </p:cNvPr>
          <p:cNvSpPr/>
          <p:nvPr/>
        </p:nvSpPr>
        <p:spPr>
          <a:xfrm>
            <a:off x="4560319" y="2906758"/>
            <a:ext cx="1615252" cy="59708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REGRESION LOGISTICA</a:t>
            </a:r>
            <a:endParaRPr lang="es-BO" dirty="0"/>
          </a:p>
        </p:txBody>
      </p:sp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7A4F366E-3ADD-CBCB-ACF1-36EA9E4F0628}"/>
              </a:ext>
            </a:extLst>
          </p:cNvPr>
          <p:cNvSpPr/>
          <p:nvPr/>
        </p:nvSpPr>
        <p:spPr>
          <a:xfrm>
            <a:off x="1686962" y="3821142"/>
            <a:ext cx="2078107" cy="59708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K VECINOS MAS CERCANOS K-NN</a:t>
            </a:r>
            <a:endParaRPr lang="es-BO" dirty="0"/>
          </a:p>
        </p:txBody>
      </p:sp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76C7988E-BEA8-8E3D-EDB1-2884E9FF7BAD}"/>
              </a:ext>
            </a:extLst>
          </p:cNvPr>
          <p:cNvSpPr/>
          <p:nvPr/>
        </p:nvSpPr>
        <p:spPr>
          <a:xfrm>
            <a:off x="4052754" y="3821142"/>
            <a:ext cx="2630382" cy="59708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MAQUINA DE VECTORES DE SOPORTE (SVM)</a:t>
            </a:r>
            <a:endParaRPr lang="es-BO" dirty="0"/>
          </a:p>
        </p:txBody>
      </p:sp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9CC468D2-8959-58F3-3FED-A95BCF7D6822}"/>
              </a:ext>
            </a:extLst>
          </p:cNvPr>
          <p:cNvSpPr/>
          <p:nvPr/>
        </p:nvSpPr>
        <p:spPr>
          <a:xfrm>
            <a:off x="6970821" y="3821142"/>
            <a:ext cx="1579794" cy="59708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NAIVE BAYES</a:t>
            </a:r>
            <a:endParaRPr lang="es-BO" dirty="0"/>
          </a:p>
        </p:txBody>
      </p:sp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0CBDE938-90DB-361A-5177-EAEFCB1E4F4A}"/>
              </a:ext>
            </a:extLst>
          </p:cNvPr>
          <p:cNvSpPr/>
          <p:nvPr/>
        </p:nvSpPr>
        <p:spPr>
          <a:xfrm>
            <a:off x="3112270" y="4735526"/>
            <a:ext cx="1579794" cy="59708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ARBOLES DE DECISION</a:t>
            </a:r>
            <a:endParaRPr lang="es-BO" dirty="0"/>
          </a:p>
        </p:txBody>
      </p:sp>
      <p:sp>
        <p:nvSpPr>
          <p:cNvPr id="14" name="Rectángulo: esquinas redondeadas 13">
            <a:extLst>
              <a:ext uri="{FF2B5EF4-FFF2-40B4-BE49-F238E27FC236}">
                <a16:creationId xmlns:a16="http://schemas.microsoft.com/office/drawing/2014/main" id="{5D2BF765-4164-DB5E-39C1-3266E9D0A616}"/>
              </a:ext>
            </a:extLst>
          </p:cNvPr>
          <p:cNvSpPr/>
          <p:nvPr/>
        </p:nvSpPr>
        <p:spPr>
          <a:xfrm>
            <a:off x="6069056" y="4735526"/>
            <a:ext cx="1803529" cy="59708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REDES NEURONALES</a:t>
            </a:r>
            <a:endParaRPr lang="es-BO" dirty="0"/>
          </a:p>
        </p:txBody>
      </p:sp>
    </p:spTree>
    <p:extLst>
      <p:ext uri="{BB962C8B-B14F-4D97-AF65-F5344CB8AC3E}">
        <p14:creationId xmlns:p14="http://schemas.microsoft.com/office/powerpoint/2010/main" val="28108159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>
            <a:spLocks noGrp="1"/>
          </p:cNvSpPr>
          <p:nvPr>
            <p:ph type="title"/>
          </p:nvPr>
        </p:nvSpPr>
        <p:spPr>
          <a:xfrm>
            <a:off x="1509797" y="806171"/>
            <a:ext cx="3858148" cy="597084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s-ES" sz="3200" b="1" dirty="0">
                <a:solidFill>
                  <a:schemeClr val="tx1"/>
                </a:solidFill>
                <a:latin typeface="Franklin Gothic Medium Cond" panose="020B0606030402020204" pitchFamily="34" charset="0"/>
                <a:cs typeface="Times New Roman" panose="02020603050405020304" pitchFamily="18" charset="0"/>
              </a:rPr>
              <a:t>Modelo </a:t>
            </a:r>
            <a:endParaRPr lang="es-ES" sz="3200" b="1" dirty="0">
              <a:solidFill>
                <a:schemeClr val="tx1"/>
              </a:solidFill>
              <a:effectLst/>
              <a:latin typeface="Helvetica" panose="020B06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" name="Imagen 7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6258" y="364873"/>
            <a:ext cx="845820" cy="12039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Imagen 8"/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07" r="-1" b="14911"/>
          <a:stretch/>
        </p:blipFill>
        <p:spPr bwMode="auto">
          <a:xfrm>
            <a:off x="8144979" y="288133"/>
            <a:ext cx="1271905" cy="112077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FCBB557D-9B1E-EF17-9C0D-FCE318511E59}"/>
              </a:ext>
            </a:extLst>
          </p:cNvPr>
          <p:cNvSpPr txBox="1">
            <a:spLocks/>
          </p:cNvSpPr>
          <p:nvPr/>
        </p:nvSpPr>
        <p:spPr>
          <a:xfrm>
            <a:off x="324465" y="1671062"/>
            <a:ext cx="6728088" cy="59708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s-ES" sz="2400" dirty="0">
              <a:solidFill>
                <a:schemeClr val="tx1"/>
              </a:solidFill>
              <a:latin typeface="Helvetica" panose="020B06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146" name="Picture 2" descr="Como empezar a analizar datos con Python usando Google Colab | by Gustavo  Juantorena | Medium">
            <a:extLst>
              <a:ext uri="{FF2B5EF4-FFF2-40B4-BE49-F238E27FC236}">
                <a16:creationId xmlns:a16="http://schemas.microsoft.com/office/drawing/2014/main" id="{B9A1C756-E194-A44E-BBC1-15D48A31C3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4798" y="300522"/>
            <a:ext cx="2632462" cy="116939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2" name="Imagen 11" descr="C:\Users\Usuario\Downloads\WhatsApp Image 2023-08-25 at 15.38.46.jpeg"/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4639" y="5519771"/>
            <a:ext cx="2078107" cy="124729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Modelo">
            <a:hlinkClick r:id="" action="ppaction://media"/>
            <a:extLst>
              <a:ext uri="{FF2B5EF4-FFF2-40B4-BE49-F238E27FC236}">
                <a16:creationId xmlns:a16="http://schemas.microsoft.com/office/drawing/2014/main" id="{C24D4284-9EA1-531D-7EA9-F767DE324E9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49177" y="1671062"/>
            <a:ext cx="9020626" cy="5074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6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097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4EA955-B05A-DB3B-ADF0-3DE3E912EC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B6DE582D-A255-3F95-B401-28EC9D75AE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9797" y="806171"/>
            <a:ext cx="3858148" cy="597084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s-ES" sz="3200" b="1" dirty="0">
                <a:solidFill>
                  <a:schemeClr val="tx1"/>
                </a:solidFill>
                <a:latin typeface="Franklin Gothic Medium Cond" panose="020B0606030402020204" pitchFamily="34" charset="0"/>
                <a:cs typeface="Times New Roman" panose="02020603050405020304" pitchFamily="18" charset="0"/>
              </a:rPr>
              <a:t>Uso del Modelo </a:t>
            </a:r>
            <a:endParaRPr lang="es-ES" sz="3200" b="1" dirty="0">
              <a:solidFill>
                <a:schemeClr val="tx1"/>
              </a:solidFill>
              <a:effectLst/>
              <a:latin typeface="Helvetica" panose="020B06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559533DE-E3DC-0EC4-A09F-10281747BAB3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6258" y="199295"/>
            <a:ext cx="845820" cy="12039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E9F43C1C-3095-E130-C9CE-2E5B7E760E17}"/>
              </a:ext>
            </a:extLst>
          </p:cNvPr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07" r="-1" b="14911"/>
          <a:stretch/>
        </p:blipFill>
        <p:spPr bwMode="auto">
          <a:xfrm>
            <a:off x="8144979" y="288133"/>
            <a:ext cx="1271905" cy="112077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B65F61E6-CAF9-2738-4372-DFF292A36038}"/>
              </a:ext>
            </a:extLst>
          </p:cNvPr>
          <p:cNvSpPr txBox="1">
            <a:spLocks/>
          </p:cNvSpPr>
          <p:nvPr/>
        </p:nvSpPr>
        <p:spPr>
          <a:xfrm>
            <a:off x="324465" y="1671062"/>
            <a:ext cx="6728088" cy="59708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s-ES" sz="2400" dirty="0">
              <a:solidFill>
                <a:schemeClr val="tx1"/>
              </a:solidFill>
              <a:latin typeface="Helvetica" panose="020B06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146" name="Picture 2" descr="Como empezar a analizar datos con Python usando Google Colab | by Gustavo  Juantorena | Medium">
            <a:extLst>
              <a:ext uri="{FF2B5EF4-FFF2-40B4-BE49-F238E27FC236}">
                <a16:creationId xmlns:a16="http://schemas.microsoft.com/office/drawing/2014/main" id="{B067136F-EC1F-96E0-551C-E7629BA465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4798" y="300522"/>
            <a:ext cx="2632462" cy="116939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2" name="Imagen 11" descr="C:\Users\Usuario\Downloads\WhatsApp Image 2023-08-25 at 15.38.46.jpeg">
            <a:extLst>
              <a:ext uri="{FF2B5EF4-FFF2-40B4-BE49-F238E27FC236}">
                <a16:creationId xmlns:a16="http://schemas.microsoft.com/office/drawing/2014/main" id="{38716F4C-19CD-C531-BE3F-4D0170781121}"/>
              </a:ext>
            </a:extLst>
          </p:cNvPr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4639" y="5519771"/>
            <a:ext cx="2078107" cy="12472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Uso del modelo">
            <a:hlinkClick r:id="" action="ppaction://media"/>
            <a:extLst>
              <a:ext uri="{FF2B5EF4-FFF2-40B4-BE49-F238E27FC236}">
                <a16:creationId xmlns:a16="http://schemas.microsoft.com/office/drawing/2014/main" id="{A6295A1A-90B2-4865-32E8-42C97DB0E6A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396257" y="1469912"/>
            <a:ext cx="9302219" cy="5232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476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825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>
            <a:spLocks noGrp="1"/>
          </p:cNvSpPr>
          <p:nvPr>
            <p:ph type="title"/>
          </p:nvPr>
        </p:nvSpPr>
        <p:spPr>
          <a:xfrm>
            <a:off x="3073941" y="2497357"/>
            <a:ext cx="3978612" cy="1082422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s-ES" sz="6600" b="1" dirty="0">
                <a:solidFill>
                  <a:schemeClr val="tx1"/>
                </a:solidFill>
                <a:latin typeface="Franklin Gothic Medium Cond" panose="020B0606030402020204" pitchFamily="34" charset="0"/>
                <a:cs typeface="Times New Roman" panose="02020603050405020304" pitchFamily="18" charset="0"/>
              </a:rPr>
              <a:t>Resultados </a:t>
            </a:r>
            <a:endParaRPr lang="es-ES" sz="6600" b="1" dirty="0">
              <a:solidFill>
                <a:schemeClr val="tx1"/>
              </a:solidFill>
              <a:effectLst/>
              <a:latin typeface="Helvetica" panose="020B06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" name="Imagen 7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6258" y="364873"/>
            <a:ext cx="845820" cy="12039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Imagen 8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07" r="-1" b="14911"/>
          <a:stretch/>
        </p:blipFill>
        <p:spPr bwMode="auto">
          <a:xfrm>
            <a:off x="8144979" y="288133"/>
            <a:ext cx="1271905" cy="112077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FCBB557D-9B1E-EF17-9C0D-FCE318511E59}"/>
              </a:ext>
            </a:extLst>
          </p:cNvPr>
          <p:cNvSpPr txBox="1">
            <a:spLocks/>
          </p:cNvSpPr>
          <p:nvPr/>
        </p:nvSpPr>
        <p:spPr>
          <a:xfrm>
            <a:off x="324465" y="1671062"/>
            <a:ext cx="6728088" cy="59708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s-ES" sz="2400" dirty="0">
              <a:solidFill>
                <a:schemeClr val="tx1"/>
              </a:solidFill>
              <a:latin typeface="Helvetica" panose="020B06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2" name="Imagen 11" descr="C:\Users\Usuario\Downloads\WhatsApp Image 2023-08-25 at 15.38.46.jpe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105" y="5548954"/>
            <a:ext cx="2078107" cy="124729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737327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>
            <a:spLocks noGrp="1"/>
          </p:cNvSpPr>
          <p:nvPr>
            <p:ph type="title"/>
          </p:nvPr>
        </p:nvSpPr>
        <p:spPr>
          <a:xfrm>
            <a:off x="1565026" y="735048"/>
            <a:ext cx="2420179" cy="673860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s-ES" sz="3200" b="1" dirty="0">
                <a:solidFill>
                  <a:schemeClr val="tx1"/>
                </a:solidFill>
                <a:latin typeface="Franklin Gothic Medium Cond" panose="020B0606030402020204" pitchFamily="34" charset="0"/>
                <a:cs typeface="Times New Roman" panose="02020603050405020304" pitchFamily="18" charset="0"/>
              </a:rPr>
              <a:t>Resultados </a:t>
            </a:r>
            <a:endParaRPr lang="es-ES" sz="3200" b="1" dirty="0">
              <a:solidFill>
                <a:schemeClr val="tx1"/>
              </a:solidFill>
              <a:effectLst/>
              <a:latin typeface="Helvetica" panose="020B06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" name="Imagen 7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6258" y="364873"/>
            <a:ext cx="845820" cy="12039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Imagen 8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07" r="-1" b="14911"/>
          <a:stretch/>
        </p:blipFill>
        <p:spPr bwMode="auto">
          <a:xfrm>
            <a:off x="8144979" y="288133"/>
            <a:ext cx="1271905" cy="112077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FCBB557D-9B1E-EF17-9C0D-FCE318511E59}"/>
              </a:ext>
            </a:extLst>
          </p:cNvPr>
          <p:cNvSpPr txBox="1">
            <a:spLocks/>
          </p:cNvSpPr>
          <p:nvPr/>
        </p:nvSpPr>
        <p:spPr>
          <a:xfrm>
            <a:off x="324465" y="1671062"/>
            <a:ext cx="6728088" cy="59708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s-ES" sz="2400" dirty="0">
              <a:solidFill>
                <a:schemeClr val="tx1"/>
              </a:solidFill>
              <a:latin typeface="Helvetica" panose="020B06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2" name="Imagen 11" descr="C:\Users\Usuario\Downloads\WhatsApp Image 2023-08-25 at 15.38.46.jpe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105" y="5548954"/>
            <a:ext cx="2078107" cy="124729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3747478-E66B-1C75-0071-1FC6E1F7365A}"/>
              </a:ext>
            </a:extLst>
          </p:cNvPr>
          <p:cNvSpPr txBox="1">
            <a:spLocks/>
          </p:cNvSpPr>
          <p:nvPr/>
        </p:nvSpPr>
        <p:spPr>
          <a:xfrm>
            <a:off x="931740" y="1580273"/>
            <a:ext cx="5513538" cy="59708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chemeClr val="tx1"/>
                </a:solidFill>
                <a:latin typeface="Franklin Gothic Medium Cond" panose="020B0606030402020204" pitchFamily="34" charset="0"/>
                <a:cs typeface="Times New Roman" panose="02020603050405020304" pitchFamily="18" charset="0"/>
              </a:rPr>
              <a:t>Exploración y análisis del conjunto de datos</a:t>
            </a:r>
            <a:endParaRPr lang="es-ES" sz="2400" dirty="0">
              <a:solidFill>
                <a:schemeClr val="tx1"/>
              </a:solidFill>
              <a:latin typeface="Helvetica" panose="020B06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4A54802C-F615-3F67-C060-99DE2F7232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6236" y="2118338"/>
            <a:ext cx="5299226" cy="33652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BF50678E-41D7-3BF5-4238-6D1D6E3C29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99831" y="2903108"/>
            <a:ext cx="6105934" cy="33652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170" name="Picture 2" descr="Tableau Logo, symbol, meaning, history, PNG, brand">
            <a:extLst>
              <a:ext uri="{FF2B5EF4-FFF2-40B4-BE49-F238E27FC236}">
                <a16:creationId xmlns:a16="http://schemas.microsoft.com/office/drawing/2014/main" id="{A67B6B77-E7A4-7CB5-1A5F-4BAB28C190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8945" y="94880"/>
            <a:ext cx="2336050" cy="1314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Power BI Logo and sign, new logo meaning and history, PNG, SVG">
            <a:extLst>
              <a:ext uri="{FF2B5EF4-FFF2-40B4-BE49-F238E27FC236}">
                <a16:creationId xmlns:a16="http://schemas.microsoft.com/office/drawing/2014/main" id="{06DBA941-6AE2-28D6-584D-4A451F7644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4289" y="718058"/>
            <a:ext cx="2755712" cy="1550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13ACB948-7D45-1CE9-D8AB-05AEE962773B}"/>
              </a:ext>
            </a:extLst>
          </p:cNvPr>
          <p:cNvSpPr txBox="1"/>
          <p:nvPr/>
        </p:nvSpPr>
        <p:spPr>
          <a:xfrm>
            <a:off x="8316867" y="6268310"/>
            <a:ext cx="32298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/>
              <a:t>Conocimiento y uso de redes sociales</a:t>
            </a:r>
            <a:endParaRPr lang="es-BO" sz="1400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CBF61F98-CFB3-561A-BE0E-41838D1F0827}"/>
              </a:ext>
            </a:extLst>
          </p:cNvPr>
          <p:cNvSpPr txBox="1"/>
          <p:nvPr/>
        </p:nvSpPr>
        <p:spPr>
          <a:xfrm>
            <a:off x="2593212" y="5515310"/>
            <a:ext cx="32298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/>
              <a:t>Edad de los profesores</a:t>
            </a:r>
            <a:endParaRPr lang="es-BO" sz="1400" dirty="0"/>
          </a:p>
        </p:txBody>
      </p:sp>
    </p:spTree>
    <p:extLst>
      <p:ext uri="{BB962C8B-B14F-4D97-AF65-F5344CB8AC3E}">
        <p14:creationId xmlns:p14="http://schemas.microsoft.com/office/powerpoint/2010/main" val="23636860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>
            <a:spLocks noGrp="1"/>
          </p:cNvSpPr>
          <p:nvPr>
            <p:ph type="title"/>
          </p:nvPr>
        </p:nvSpPr>
        <p:spPr>
          <a:xfrm>
            <a:off x="1565026" y="735048"/>
            <a:ext cx="2420179" cy="673860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s-ES" sz="3200" b="1" dirty="0">
                <a:solidFill>
                  <a:schemeClr val="tx1"/>
                </a:solidFill>
                <a:latin typeface="Franklin Gothic Medium Cond" panose="020B0606030402020204" pitchFamily="34" charset="0"/>
                <a:cs typeface="Times New Roman" panose="02020603050405020304" pitchFamily="18" charset="0"/>
              </a:rPr>
              <a:t>Resultados </a:t>
            </a:r>
            <a:endParaRPr lang="es-ES" sz="3200" b="1" dirty="0">
              <a:solidFill>
                <a:schemeClr val="tx1"/>
              </a:solidFill>
              <a:effectLst/>
              <a:latin typeface="Helvetica" panose="020B06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" name="Imagen 7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6258" y="364873"/>
            <a:ext cx="845820" cy="12039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Imagen 8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07" r="-1" b="14911"/>
          <a:stretch/>
        </p:blipFill>
        <p:spPr bwMode="auto">
          <a:xfrm>
            <a:off x="8144979" y="288133"/>
            <a:ext cx="1271905" cy="112077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FCBB557D-9B1E-EF17-9C0D-FCE318511E59}"/>
              </a:ext>
            </a:extLst>
          </p:cNvPr>
          <p:cNvSpPr txBox="1">
            <a:spLocks/>
          </p:cNvSpPr>
          <p:nvPr/>
        </p:nvSpPr>
        <p:spPr>
          <a:xfrm>
            <a:off x="324465" y="1671062"/>
            <a:ext cx="6728088" cy="59708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s-ES" sz="2400" dirty="0">
              <a:solidFill>
                <a:schemeClr val="tx1"/>
              </a:solidFill>
              <a:latin typeface="Helvetica" panose="020B06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2" name="Imagen 11" descr="C:\Users\Usuario\Downloads\WhatsApp Image 2023-08-25 at 15.38.46.jpe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105" y="5548954"/>
            <a:ext cx="2078107" cy="124729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3747478-E66B-1C75-0071-1FC6E1F7365A}"/>
              </a:ext>
            </a:extLst>
          </p:cNvPr>
          <p:cNvSpPr txBox="1">
            <a:spLocks/>
          </p:cNvSpPr>
          <p:nvPr/>
        </p:nvSpPr>
        <p:spPr>
          <a:xfrm>
            <a:off x="931740" y="1580273"/>
            <a:ext cx="5513538" cy="59708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chemeClr val="tx1"/>
                </a:solidFill>
                <a:latin typeface="Franklin Gothic Medium Cond" panose="020B0606030402020204" pitchFamily="34" charset="0"/>
                <a:cs typeface="Times New Roman" panose="02020603050405020304" pitchFamily="18" charset="0"/>
              </a:rPr>
              <a:t>Exploración y análisis del conjunto de datos</a:t>
            </a:r>
            <a:endParaRPr lang="es-ES" sz="2400" dirty="0">
              <a:solidFill>
                <a:schemeClr val="tx1"/>
              </a:solidFill>
              <a:latin typeface="Helvetica" panose="020B06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170" name="Picture 2" descr="Tableau Logo, symbol, meaning, history, PNG, brand">
            <a:extLst>
              <a:ext uri="{FF2B5EF4-FFF2-40B4-BE49-F238E27FC236}">
                <a16:creationId xmlns:a16="http://schemas.microsoft.com/office/drawing/2014/main" id="{A67B6B77-E7A4-7CB5-1A5F-4BAB28C190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8945" y="94880"/>
            <a:ext cx="2336050" cy="1314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Power BI Logo and sign, new logo meaning and history, PNG, SVG">
            <a:extLst>
              <a:ext uri="{FF2B5EF4-FFF2-40B4-BE49-F238E27FC236}">
                <a16:creationId xmlns:a16="http://schemas.microsoft.com/office/drawing/2014/main" id="{06DBA941-6AE2-28D6-584D-4A451F7644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4289" y="718058"/>
            <a:ext cx="2755712" cy="1550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3DEAB36B-E640-D6DE-1C28-D4A5EC79827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6604" y="2177357"/>
            <a:ext cx="3857936" cy="32360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1AEFAFC1-35F0-E289-9AE0-3FD1B86C129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61337" y="4078523"/>
            <a:ext cx="3857936" cy="23502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C598753E-4A0B-8E73-D8DF-900544E732A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93489" y="3028167"/>
            <a:ext cx="3588899" cy="23502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4C7745DD-9D36-D266-B4F1-ED8374BB5119}"/>
              </a:ext>
            </a:extLst>
          </p:cNvPr>
          <p:cNvSpPr txBox="1"/>
          <p:nvPr/>
        </p:nvSpPr>
        <p:spPr>
          <a:xfrm>
            <a:off x="798762" y="5413387"/>
            <a:ext cx="35888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/>
              <a:t>Utilidad del uso de computadora</a:t>
            </a:r>
            <a:endParaRPr lang="es-BO" sz="1400" dirty="0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EC46B142-5592-416E-87CF-5254F719EAEB}"/>
              </a:ext>
            </a:extLst>
          </p:cNvPr>
          <p:cNvSpPr txBox="1"/>
          <p:nvPr/>
        </p:nvSpPr>
        <p:spPr>
          <a:xfrm>
            <a:off x="4812090" y="5413387"/>
            <a:ext cx="35888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/>
              <a:t>Utilidad del uso de celular</a:t>
            </a:r>
            <a:endParaRPr lang="es-BO" sz="1400" dirty="0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2A57DC34-F87E-B589-C05A-44DB04510444}"/>
              </a:ext>
            </a:extLst>
          </p:cNvPr>
          <p:cNvSpPr txBox="1"/>
          <p:nvPr/>
        </p:nvSpPr>
        <p:spPr>
          <a:xfrm>
            <a:off x="9284289" y="6428760"/>
            <a:ext cx="35888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/>
                </a:solidFill>
              </a:rPr>
              <a:t>Utilidad del uso de internet</a:t>
            </a:r>
            <a:endParaRPr lang="es-BO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09914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/>
          <p:cNvSpPr>
            <a:spLocks noGrp="1"/>
          </p:cNvSpPr>
          <p:nvPr>
            <p:ph idx="1"/>
          </p:nvPr>
        </p:nvSpPr>
        <p:spPr>
          <a:xfrm>
            <a:off x="396258" y="1985641"/>
            <a:ext cx="8564874" cy="1004156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s-ES" dirty="0"/>
              <a:t>En los últimos años se escuchado mucho hablar del tema de tecnología y educación, donde los gobiernos del mundo se enfocaron en romper la brecha que separa la educación de la tecnología.</a:t>
            </a:r>
            <a:endParaRPr lang="es-BO" dirty="0"/>
          </a:p>
        </p:txBody>
      </p:sp>
      <p:sp>
        <p:nvSpPr>
          <p:cNvPr id="7" name="Título 1"/>
          <p:cNvSpPr>
            <a:spLocks noGrp="1"/>
          </p:cNvSpPr>
          <p:nvPr>
            <p:ph type="title"/>
          </p:nvPr>
        </p:nvSpPr>
        <p:spPr>
          <a:xfrm>
            <a:off x="1501793" y="594442"/>
            <a:ext cx="6643186" cy="814466"/>
          </a:xfrm>
        </p:spPr>
        <p:txBody>
          <a:bodyPr/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s-ES" sz="3200" b="1" dirty="0">
                <a:solidFill>
                  <a:schemeClr val="tx1"/>
                </a:solidFill>
                <a:effectLst/>
                <a:latin typeface="Franklin Gothic Medium Cond" panose="020B0606030402020204" pitchFamily="34" charset="0"/>
                <a:cs typeface="Times New Roman" panose="02020603050405020304" pitchFamily="18" charset="0"/>
              </a:rPr>
              <a:t>Introducción</a:t>
            </a:r>
            <a:endParaRPr lang="es-ES" sz="2800" b="1" dirty="0">
              <a:solidFill>
                <a:schemeClr val="tx1"/>
              </a:solidFill>
              <a:effectLst/>
              <a:latin typeface="Helvetica" panose="020B06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" name="Imagen 7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6258" y="364873"/>
            <a:ext cx="845820" cy="12039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Imagen 8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07" r="-1" b="14911"/>
          <a:stretch/>
        </p:blipFill>
        <p:spPr bwMode="auto">
          <a:xfrm>
            <a:off x="8144979" y="288133"/>
            <a:ext cx="1271905" cy="112077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2" name="Imagen 11" descr="C:\Users\Usuario\Downloads\WhatsApp Image 2023-08-25 at 15.38.46.jpe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46" y="5326912"/>
            <a:ext cx="2078107" cy="12472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Bolivia celebra Día Mundial de la Educación con 87,3% de asistencia escolar  | Viceministerio de Comunicación - Bolivia">
            <a:extLst>
              <a:ext uri="{FF2B5EF4-FFF2-40B4-BE49-F238E27FC236}">
                <a16:creationId xmlns:a16="http://schemas.microsoft.com/office/drawing/2014/main" id="{4DD4F706-3347-E6BE-B584-4B6863442B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390" y="3220859"/>
            <a:ext cx="3055680" cy="2028356"/>
          </a:xfrm>
          <a:prstGeom prst="ellipse">
            <a:avLst/>
          </a:prstGeom>
          <a:ln w="3175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apa de Bolivia | Bolivia, How to speak spanish, Spanish speaking countries">
            <a:extLst>
              <a:ext uri="{FF2B5EF4-FFF2-40B4-BE49-F238E27FC236}">
                <a16:creationId xmlns:a16="http://schemas.microsoft.com/office/drawing/2014/main" id="{7EA8FC9C-FC2C-8A27-BB06-D91FC827C9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6305" y="2487719"/>
            <a:ext cx="2827198" cy="316177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30" name="Picture 6" descr="Esto no parará&quot;: así será el futuro de la inteligencia artificial en 2024">
            <a:extLst>
              <a:ext uri="{FF2B5EF4-FFF2-40B4-BE49-F238E27FC236}">
                <a16:creationId xmlns:a16="http://schemas.microsoft.com/office/drawing/2014/main" id="{EBBA6C2B-5693-FB5D-64BB-98D1F8960B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2916" y="162062"/>
            <a:ext cx="2958418" cy="165773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Marcador de contenido 1">
            <a:extLst>
              <a:ext uri="{FF2B5EF4-FFF2-40B4-BE49-F238E27FC236}">
                <a16:creationId xmlns:a16="http://schemas.microsoft.com/office/drawing/2014/main" id="{2A5A7ABE-7453-97FE-1C55-717006275E27}"/>
              </a:ext>
            </a:extLst>
          </p:cNvPr>
          <p:cNvSpPr txBox="1">
            <a:spLocks/>
          </p:cNvSpPr>
          <p:nvPr/>
        </p:nvSpPr>
        <p:spPr>
          <a:xfrm>
            <a:off x="3647872" y="3564578"/>
            <a:ext cx="5233481" cy="10041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s-ES" dirty="0"/>
              <a:t>Bolivia considerado como país subdesarrollado, intenta cada vez mas mejorar el nivel de educación en las escuelas publicas. </a:t>
            </a:r>
            <a:endParaRPr lang="es-BO" dirty="0"/>
          </a:p>
        </p:txBody>
      </p:sp>
      <p:sp>
        <p:nvSpPr>
          <p:cNvPr id="4" name="Marcador de contenido 1">
            <a:extLst>
              <a:ext uri="{FF2B5EF4-FFF2-40B4-BE49-F238E27FC236}">
                <a16:creationId xmlns:a16="http://schemas.microsoft.com/office/drawing/2014/main" id="{054B0EAD-BD41-9CE0-2EA0-3F26E3CF4AEE}"/>
              </a:ext>
            </a:extLst>
          </p:cNvPr>
          <p:cNvSpPr txBox="1">
            <a:spLocks/>
          </p:cNvSpPr>
          <p:nvPr/>
        </p:nvSpPr>
        <p:spPr>
          <a:xfrm>
            <a:off x="2880742" y="5448479"/>
            <a:ext cx="6174039" cy="6604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s-ES" dirty="0"/>
              <a:t> AGETIC, busca reducir la brecha digital entre educación y tecnología con su programa llamado inclusión digital.</a:t>
            </a:r>
            <a:endParaRPr lang="es-BO" dirty="0"/>
          </a:p>
        </p:txBody>
      </p:sp>
    </p:spTree>
    <p:extLst>
      <p:ext uri="{BB962C8B-B14F-4D97-AF65-F5344CB8AC3E}">
        <p14:creationId xmlns:p14="http://schemas.microsoft.com/office/powerpoint/2010/main" val="38498158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>
            <a:spLocks noGrp="1"/>
          </p:cNvSpPr>
          <p:nvPr>
            <p:ph type="title"/>
          </p:nvPr>
        </p:nvSpPr>
        <p:spPr>
          <a:xfrm>
            <a:off x="1565026" y="735048"/>
            <a:ext cx="2420179" cy="673860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s-ES" sz="3200" b="1" dirty="0">
                <a:solidFill>
                  <a:schemeClr val="tx1"/>
                </a:solidFill>
                <a:latin typeface="Franklin Gothic Medium Cond" panose="020B0606030402020204" pitchFamily="34" charset="0"/>
                <a:cs typeface="Times New Roman" panose="02020603050405020304" pitchFamily="18" charset="0"/>
              </a:rPr>
              <a:t>Resultados </a:t>
            </a:r>
            <a:endParaRPr lang="es-ES" sz="3200" b="1" dirty="0">
              <a:solidFill>
                <a:schemeClr val="tx1"/>
              </a:solidFill>
              <a:effectLst/>
              <a:latin typeface="Helvetica" panose="020B06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" name="Imagen 7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6258" y="364873"/>
            <a:ext cx="845820" cy="12039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Imagen 8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07" r="-1" b="14911"/>
          <a:stretch/>
        </p:blipFill>
        <p:spPr bwMode="auto">
          <a:xfrm>
            <a:off x="8144979" y="288133"/>
            <a:ext cx="1271905" cy="112077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FCBB557D-9B1E-EF17-9C0D-FCE318511E59}"/>
              </a:ext>
            </a:extLst>
          </p:cNvPr>
          <p:cNvSpPr txBox="1">
            <a:spLocks/>
          </p:cNvSpPr>
          <p:nvPr/>
        </p:nvSpPr>
        <p:spPr>
          <a:xfrm>
            <a:off x="324465" y="1671062"/>
            <a:ext cx="6728088" cy="59708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s-ES" sz="2400" dirty="0">
              <a:solidFill>
                <a:schemeClr val="tx1"/>
              </a:solidFill>
              <a:latin typeface="Helvetica" panose="020B06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2" name="Imagen 11" descr="C:\Users\Usuario\Downloads\WhatsApp Image 2023-08-25 at 15.38.46.jpe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105" y="5548954"/>
            <a:ext cx="2078107" cy="124729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3747478-E66B-1C75-0071-1FC6E1F7365A}"/>
              </a:ext>
            </a:extLst>
          </p:cNvPr>
          <p:cNvSpPr txBox="1">
            <a:spLocks/>
          </p:cNvSpPr>
          <p:nvPr/>
        </p:nvSpPr>
        <p:spPr>
          <a:xfrm>
            <a:off x="931740" y="1580273"/>
            <a:ext cx="5513538" cy="59708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chemeClr val="tx1"/>
                </a:solidFill>
                <a:latin typeface="Franklin Gothic Medium Cond" panose="020B0606030402020204" pitchFamily="34" charset="0"/>
                <a:cs typeface="Times New Roman" panose="02020603050405020304" pitchFamily="18" charset="0"/>
              </a:rPr>
              <a:t>Exploración y análisis del conjunto de datos</a:t>
            </a:r>
            <a:endParaRPr lang="es-ES" sz="2400" dirty="0">
              <a:solidFill>
                <a:schemeClr val="tx1"/>
              </a:solidFill>
              <a:latin typeface="Helvetica" panose="020B06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D40DEA9B-366A-2EB4-8A95-E3A7B61EEB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6257" y="2177356"/>
            <a:ext cx="4331386" cy="28667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179B802A-CC3E-87A2-731C-B2ED9B7331B6}"/>
              </a:ext>
            </a:extLst>
          </p:cNvPr>
          <p:cNvSpPr txBox="1"/>
          <p:nvPr/>
        </p:nvSpPr>
        <p:spPr>
          <a:xfrm>
            <a:off x="1034535" y="5109064"/>
            <a:ext cx="30346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/>
              <a:t>Material de enseñanza del profesor</a:t>
            </a:r>
            <a:endParaRPr lang="es-BO" sz="1400" dirty="0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A334601C-608E-E1A5-0CCD-28C3527B8D7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0602" y="2339329"/>
            <a:ext cx="2110795" cy="33866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D4AF7625-B25C-E780-8925-253BCFDC32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89570" y="3269399"/>
            <a:ext cx="4600725" cy="2903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69C28B61-0520-8E3B-6C28-E94A7FCFC5AE}"/>
              </a:ext>
            </a:extLst>
          </p:cNvPr>
          <p:cNvSpPr txBox="1"/>
          <p:nvPr/>
        </p:nvSpPr>
        <p:spPr>
          <a:xfrm>
            <a:off x="7947498" y="6341234"/>
            <a:ext cx="37293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/>
              <a:t>Conocimientos de herramientas de Google</a:t>
            </a:r>
            <a:endParaRPr lang="es-BO" sz="1400" dirty="0"/>
          </a:p>
        </p:txBody>
      </p:sp>
      <p:pic>
        <p:nvPicPr>
          <p:cNvPr id="15" name="Picture 2" descr="Tableau Logo, symbol, meaning, history, PNG, brand">
            <a:extLst>
              <a:ext uri="{FF2B5EF4-FFF2-40B4-BE49-F238E27FC236}">
                <a16:creationId xmlns:a16="http://schemas.microsoft.com/office/drawing/2014/main" id="{9C54B21D-D514-315E-60F5-06C61EB4E4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1852" y="175456"/>
            <a:ext cx="2336050" cy="1314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 descr="Power BI Logo and sign, new logo meaning and history, PNG, SVG">
            <a:extLst>
              <a:ext uri="{FF2B5EF4-FFF2-40B4-BE49-F238E27FC236}">
                <a16:creationId xmlns:a16="http://schemas.microsoft.com/office/drawing/2014/main" id="{020F52B3-B5AA-6C92-99B3-0E7AAB71C6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9932" y="945795"/>
            <a:ext cx="2755712" cy="1550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78955186-A601-22BD-4966-521960729818}"/>
              </a:ext>
            </a:extLst>
          </p:cNvPr>
          <p:cNvSpPr txBox="1"/>
          <p:nvPr/>
        </p:nvSpPr>
        <p:spPr>
          <a:xfrm>
            <a:off x="3848911" y="5955578"/>
            <a:ext cx="37293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/>
              <a:t>Modo de preparación de los estudiantes</a:t>
            </a:r>
            <a:endParaRPr lang="es-BO" sz="1400" dirty="0"/>
          </a:p>
        </p:txBody>
      </p:sp>
    </p:spTree>
    <p:extLst>
      <p:ext uri="{BB962C8B-B14F-4D97-AF65-F5344CB8AC3E}">
        <p14:creationId xmlns:p14="http://schemas.microsoft.com/office/powerpoint/2010/main" val="7175937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>
            <a:spLocks noGrp="1"/>
          </p:cNvSpPr>
          <p:nvPr>
            <p:ph type="title"/>
          </p:nvPr>
        </p:nvSpPr>
        <p:spPr>
          <a:xfrm>
            <a:off x="1565026" y="735048"/>
            <a:ext cx="2420179" cy="673860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s-ES" sz="3200" b="1" dirty="0">
                <a:solidFill>
                  <a:schemeClr val="tx1"/>
                </a:solidFill>
                <a:latin typeface="Franklin Gothic Medium Cond" panose="020B0606030402020204" pitchFamily="34" charset="0"/>
                <a:cs typeface="Times New Roman" panose="02020603050405020304" pitchFamily="18" charset="0"/>
              </a:rPr>
              <a:t>Resultados </a:t>
            </a:r>
            <a:endParaRPr lang="es-ES" sz="3200" b="1" dirty="0">
              <a:solidFill>
                <a:schemeClr val="tx1"/>
              </a:solidFill>
              <a:effectLst/>
              <a:latin typeface="Helvetica" panose="020B06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" name="Imagen 7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6258" y="364873"/>
            <a:ext cx="845820" cy="12039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Imagen 8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07" r="-1" b="14911"/>
          <a:stretch/>
        </p:blipFill>
        <p:spPr bwMode="auto">
          <a:xfrm>
            <a:off x="8144979" y="288133"/>
            <a:ext cx="1271905" cy="112077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FCBB557D-9B1E-EF17-9C0D-FCE318511E59}"/>
              </a:ext>
            </a:extLst>
          </p:cNvPr>
          <p:cNvSpPr txBox="1">
            <a:spLocks/>
          </p:cNvSpPr>
          <p:nvPr/>
        </p:nvSpPr>
        <p:spPr>
          <a:xfrm>
            <a:off x="324465" y="1671062"/>
            <a:ext cx="6728088" cy="59708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s-ES" sz="2400" dirty="0">
              <a:solidFill>
                <a:schemeClr val="tx1"/>
              </a:solidFill>
              <a:latin typeface="Helvetica" panose="020B06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2" name="Imagen 11" descr="C:\Users\Usuario\Downloads\WhatsApp Image 2023-08-25 at 15.38.46.jpe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105" y="5548954"/>
            <a:ext cx="2078107" cy="124729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3747478-E66B-1C75-0071-1FC6E1F7365A}"/>
              </a:ext>
            </a:extLst>
          </p:cNvPr>
          <p:cNvSpPr txBox="1">
            <a:spLocks/>
          </p:cNvSpPr>
          <p:nvPr/>
        </p:nvSpPr>
        <p:spPr>
          <a:xfrm>
            <a:off x="931740" y="1580273"/>
            <a:ext cx="5513538" cy="59708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chemeClr val="tx1"/>
                </a:solidFill>
                <a:latin typeface="Franklin Gothic Medium Cond" panose="020B0606030402020204" pitchFamily="34" charset="0"/>
                <a:cs typeface="Times New Roman" panose="02020603050405020304" pitchFamily="18" charset="0"/>
              </a:rPr>
              <a:t>Exploración y análisis del conjunto de datos</a:t>
            </a:r>
            <a:endParaRPr lang="es-ES" sz="2400" dirty="0">
              <a:solidFill>
                <a:schemeClr val="tx1"/>
              </a:solidFill>
              <a:latin typeface="Helvetica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69C28B61-0520-8E3B-6C28-E94A7FCFC5AE}"/>
              </a:ext>
            </a:extLst>
          </p:cNvPr>
          <p:cNvSpPr txBox="1"/>
          <p:nvPr/>
        </p:nvSpPr>
        <p:spPr>
          <a:xfrm>
            <a:off x="2593212" y="5597866"/>
            <a:ext cx="20781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/>
              <a:t>Implementación de TIC</a:t>
            </a:r>
            <a:endParaRPr lang="es-BO" sz="1400" dirty="0"/>
          </a:p>
        </p:txBody>
      </p:sp>
      <p:pic>
        <p:nvPicPr>
          <p:cNvPr id="15" name="Picture 2" descr="Tableau Logo, symbol, meaning, history, PNG, brand">
            <a:extLst>
              <a:ext uri="{FF2B5EF4-FFF2-40B4-BE49-F238E27FC236}">
                <a16:creationId xmlns:a16="http://schemas.microsoft.com/office/drawing/2014/main" id="{9C54B21D-D514-315E-60F5-06C61EB4E4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1852" y="175456"/>
            <a:ext cx="2336050" cy="1314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 descr="Power BI Logo and sign, new logo meaning and history, PNG, SVG">
            <a:extLst>
              <a:ext uri="{FF2B5EF4-FFF2-40B4-BE49-F238E27FC236}">
                <a16:creationId xmlns:a16="http://schemas.microsoft.com/office/drawing/2014/main" id="{020F52B3-B5AA-6C92-99B3-0E7AAB71C6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2383" y="296934"/>
            <a:ext cx="2755712" cy="1550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78955186-A601-22BD-4966-521960729818}"/>
              </a:ext>
            </a:extLst>
          </p:cNvPr>
          <p:cNvSpPr txBox="1"/>
          <p:nvPr/>
        </p:nvSpPr>
        <p:spPr>
          <a:xfrm>
            <a:off x="7947497" y="6488467"/>
            <a:ext cx="37293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/>
              <a:t>Modo de preparación de los estudiantes</a:t>
            </a:r>
            <a:endParaRPr lang="es-BO" sz="1400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7BAE7B8A-F5E3-77AF-1107-1E32445F10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28009" y="3835228"/>
            <a:ext cx="4977749" cy="26532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40CB4F79-A085-6F9C-A52E-AE7636408E4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94530" y="2151889"/>
            <a:ext cx="5015641" cy="15500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9BD72FEA-41F6-56B3-8630-3FBDB3DCBC5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5104" y="2063352"/>
            <a:ext cx="6018998" cy="35345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258327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>
            <a:spLocks noGrp="1"/>
          </p:cNvSpPr>
          <p:nvPr>
            <p:ph type="title"/>
          </p:nvPr>
        </p:nvSpPr>
        <p:spPr>
          <a:xfrm>
            <a:off x="1655386" y="398118"/>
            <a:ext cx="2420179" cy="673860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s-ES" sz="3200" b="1" dirty="0">
                <a:solidFill>
                  <a:schemeClr val="tx1"/>
                </a:solidFill>
                <a:latin typeface="Franklin Gothic Medium Cond" panose="020B0606030402020204" pitchFamily="34" charset="0"/>
                <a:cs typeface="Times New Roman" panose="02020603050405020304" pitchFamily="18" charset="0"/>
              </a:rPr>
              <a:t>Resultados </a:t>
            </a:r>
            <a:endParaRPr lang="es-ES" sz="3200" b="1" dirty="0">
              <a:solidFill>
                <a:schemeClr val="tx1"/>
              </a:solidFill>
              <a:effectLst/>
              <a:latin typeface="Helvetica" panose="020B06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" name="Imagen 7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6258" y="364873"/>
            <a:ext cx="845820" cy="12039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Imagen 8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07" r="-1" b="14911"/>
          <a:stretch/>
        </p:blipFill>
        <p:spPr bwMode="auto">
          <a:xfrm>
            <a:off x="8144979" y="288133"/>
            <a:ext cx="1271905" cy="112077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FCBB557D-9B1E-EF17-9C0D-FCE318511E59}"/>
              </a:ext>
            </a:extLst>
          </p:cNvPr>
          <p:cNvSpPr txBox="1">
            <a:spLocks/>
          </p:cNvSpPr>
          <p:nvPr/>
        </p:nvSpPr>
        <p:spPr>
          <a:xfrm>
            <a:off x="324465" y="1671062"/>
            <a:ext cx="6728088" cy="59708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s-ES" sz="2400" dirty="0">
              <a:solidFill>
                <a:schemeClr val="tx1"/>
              </a:solidFill>
              <a:latin typeface="Helvetica" panose="020B06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2" name="Imagen 11" descr="C:\Users\Usuario\Downloads\WhatsApp Image 2023-08-25 at 15.38.46.jpe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105" y="5548954"/>
            <a:ext cx="2078107" cy="124729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3747478-E66B-1C75-0071-1FC6E1F7365A}"/>
              </a:ext>
            </a:extLst>
          </p:cNvPr>
          <p:cNvSpPr txBox="1">
            <a:spLocks/>
          </p:cNvSpPr>
          <p:nvPr/>
        </p:nvSpPr>
        <p:spPr>
          <a:xfrm>
            <a:off x="1318796" y="1168335"/>
            <a:ext cx="5513538" cy="59708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chemeClr val="tx1"/>
                </a:solidFill>
                <a:latin typeface="Franklin Gothic Medium Cond" panose="020B0606030402020204" pitchFamily="34" charset="0"/>
                <a:cs typeface="Times New Roman" panose="02020603050405020304" pitchFamily="18" charset="0"/>
              </a:rPr>
              <a:t>Exploración y análisis del conjunto de datos</a:t>
            </a:r>
            <a:endParaRPr lang="es-ES" sz="2400" dirty="0">
              <a:solidFill>
                <a:schemeClr val="tx1"/>
              </a:solidFill>
              <a:latin typeface="Helvetica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69C28B61-0520-8E3B-6C28-E94A7FCFC5AE}"/>
              </a:ext>
            </a:extLst>
          </p:cNvPr>
          <p:cNvSpPr txBox="1"/>
          <p:nvPr/>
        </p:nvSpPr>
        <p:spPr>
          <a:xfrm>
            <a:off x="1947876" y="5077200"/>
            <a:ext cx="27358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/>
              <a:t>Requerimientos de las  escuelas</a:t>
            </a:r>
            <a:endParaRPr lang="es-BO" sz="1400" dirty="0"/>
          </a:p>
        </p:txBody>
      </p:sp>
      <p:pic>
        <p:nvPicPr>
          <p:cNvPr id="15" name="Picture 2" descr="Tableau Logo, symbol, meaning, history, PNG, brand">
            <a:extLst>
              <a:ext uri="{FF2B5EF4-FFF2-40B4-BE49-F238E27FC236}">
                <a16:creationId xmlns:a16="http://schemas.microsoft.com/office/drawing/2014/main" id="{9C54B21D-D514-315E-60F5-06C61EB4E4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2782" y="175456"/>
            <a:ext cx="1765119" cy="992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 descr="Power BI Logo and sign, new logo meaning and history, PNG, SVG">
            <a:extLst>
              <a:ext uri="{FF2B5EF4-FFF2-40B4-BE49-F238E27FC236}">
                <a16:creationId xmlns:a16="http://schemas.microsoft.com/office/drawing/2014/main" id="{020F52B3-B5AA-6C92-99B3-0E7AAB71C6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2383" y="296934"/>
            <a:ext cx="2755712" cy="1550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65A8CDDF-AEBB-7F49-2B82-C197FCB24F0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7135" y="1847022"/>
            <a:ext cx="2897621" cy="43197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5FF387CA-80C4-D1EB-0A5C-B56EBF49F7D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3024" y="1927349"/>
            <a:ext cx="5036370" cy="29879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006673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>
            <a:spLocks noGrp="1"/>
          </p:cNvSpPr>
          <p:nvPr>
            <p:ph type="title"/>
          </p:nvPr>
        </p:nvSpPr>
        <p:spPr>
          <a:xfrm>
            <a:off x="1655386" y="398118"/>
            <a:ext cx="2420179" cy="673860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s-ES" sz="3200" b="1" dirty="0">
                <a:solidFill>
                  <a:schemeClr val="tx1"/>
                </a:solidFill>
                <a:latin typeface="Franklin Gothic Medium Cond" panose="020B0606030402020204" pitchFamily="34" charset="0"/>
                <a:cs typeface="Times New Roman" panose="02020603050405020304" pitchFamily="18" charset="0"/>
              </a:rPr>
              <a:t>Resultados </a:t>
            </a:r>
            <a:endParaRPr lang="es-ES" sz="3200" b="1" dirty="0">
              <a:solidFill>
                <a:schemeClr val="tx1"/>
              </a:solidFill>
              <a:effectLst/>
              <a:latin typeface="Helvetica" panose="020B06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" name="Imagen 7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6258" y="364873"/>
            <a:ext cx="845820" cy="12039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Imagen 8"/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07" r="-1" b="14911"/>
          <a:stretch/>
        </p:blipFill>
        <p:spPr bwMode="auto">
          <a:xfrm>
            <a:off x="8144979" y="288133"/>
            <a:ext cx="1271905" cy="112077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FCBB557D-9B1E-EF17-9C0D-FCE318511E59}"/>
              </a:ext>
            </a:extLst>
          </p:cNvPr>
          <p:cNvSpPr txBox="1">
            <a:spLocks/>
          </p:cNvSpPr>
          <p:nvPr/>
        </p:nvSpPr>
        <p:spPr>
          <a:xfrm>
            <a:off x="324465" y="1671062"/>
            <a:ext cx="6728088" cy="59708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s-ES" sz="2400" dirty="0">
              <a:solidFill>
                <a:schemeClr val="tx1"/>
              </a:solidFill>
              <a:latin typeface="Helvetica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3747478-E66B-1C75-0071-1FC6E1F7365A}"/>
              </a:ext>
            </a:extLst>
          </p:cNvPr>
          <p:cNvSpPr txBox="1">
            <a:spLocks/>
          </p:cNvSpPr>
          <p:nvPr/>
        </p:nvSpPr>
        <p:spPr>
          <a:xfrm>
            <a:off x="1318795" y="1168335"/>
            <a:ext cx="6570337" cy="59708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chemeClr val="tx1"/>
                </a:solidFill>
                <a:latin typeface="Franklin Gothic Medium Cond" panose="020B0606030402020204" pitchFamily="34" charset="0"/>
                <a:cs typeface="Times New Roman" panose="02020603050405020304" pitchFamily="18" charset="0"/>
              </a:rPr>
              <a:t>Impacto de tipo alto y bajo en las escuelas publicas</a:t>
            </a:r>
            <a:endParaRPr lang="es-ES" sz="2400" dirty="0">
              <a:solidFill>
                <a:schemeClr val="tx1"/>
              </a:solidFill>
              <a:latin typeface="Helvetica" panose="020B06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6" name="Picture 6" descr="Power BI Logo and sign, new logo meaning and history, PNG, SVG">
            <a:extLst>
              <a:ext uri="{FF2B5EF4-FFF2-40B4-BE49-F238E27FC236}">
                <a16:creationId xmlns:a16="http://schemas.microsoft.com/office/drawing/2014/main" id="{020F52B3-B5AA-6C92-99B3-0E7AAB71C6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2383" y="296934"/>
            <a:ext cx="2755712" cy="1550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resultados">
            <a:hlinkClick r:id="" action="ppaction://media"/>
            <a:extLst>
              <a:ext uri="{FF2B5EF4-FFF2-40B4-BE49-F238E27FC236}">
                <a16:creationId xmlns:a16="http://schemas.microsoft.com/office/drawing/2014/main" id="{613D7893-7843-2BF5-0842-3056E95C2A0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03772" y="1689661"/>
            <a:ext cx="8913112" cy="5013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919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668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>
            <a:spLocks noGrp="1"/>
          </p:cNvSpPr>
          <p:nvPr>
            <p:ph type="title"/>
          </p:nvPr>
        </p:nvSpPr>
        <p:spPr>
          <a:xfrm>
            <a:off x="1655386" y="398118"/>
            <a:ext cx="2420179" cy="673860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s-ES" sz="3200" b="1" dirty="0">
                <a:solidFill>
                  <a:schemeClr val="tx1"/>
                </a:solidFill>
                <a:latin typeface="Franklin Gothic Medium Cond" panose="020B0606030402020204" pitchFamily="34" charset="0"/>
                <a:cs typeface="Times New Roman" panose="02020603050405020304" pitchFamily="18" charset="0"/>
              </a:rPr>
              <a:t>Resultados </a:t>
            </a:r>
            <a:endParaRPr lang="es-ES" sz="3200" b="1" dirty="0">
              <a:solidFill>
                <a:schemeClr val="tx1"/>
              </a:solidFill>
              <a:effectLst/>
              <a:latin typeface="Helvetica" panose="020B06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" name="Imagen 7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6258" y="364873"/>
            <a:ext cx="845820" cy="12039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Imagen 8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07" r="-1" b="14911"/>
          <a:stretch/>
        </p:blipFill>
        <p:spPr bwMode="auto">
          <a:xfrm>
            <a:off x="8144979" y="288133"/>
            <a:ext cx="1271905" cy="112077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FCBB557D-9B1E-EF17-9C0D-FCE318511E59}"/>
              </a:ext>
            </a:extLst>
          </p:cNvPr>
          <p:cNvSpPr txBox="1">
            <a:spLocks/>
          </p:cNvSpPr>
          <p:nvPr/>
        </p:nvSpPr>
        <p:spPr>
          <a:xfrm>
            <a:off x="324465" y="1671062"/>
            <a:ext cx="6728088" cy="59708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s-ES" sz="2400" dirty="0">
              <a:solidFill>
                <a:schemeClr val="tx1"/>
              </a:solidFill>
              <a:latin typeface="Helvetica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3747478-E66B-1C75-0071-1FC6E1F7365A}"/>
              </a:ext>
            </a:extLst>
          </p:cNvPr>
          <p:cNvSpPr txBox="1">
            <a:spLocks/>
          </p:cNvSpPr>
          <p:nvPr/>
        </p:nvSpPr>
        <p:spPr>
          <a:xfrm>
            <a:off x="1318795" y="1168335"/>
            <a:ext cx="5733757" cy="59708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chemeClr val="tx1"/>
                </a:solidFill>
                <a:latin typeface="Franklin Gothic Medium Cond" panose="020B0606030402020204" pitchFamily="34" charset="0"/>
                <a:cs typeface="Times New Roman" panose="02020603050405020304" pitchFamily="18" charset="0"/>
              </a:rPr>
              <a:t>Impacto según departamento</a:t>
            </a:r>
            <a:endParaRPr lang="es-ES" sz="2400" dirty="0">
              <a:solidFill>
                <a:schemeClr val="tx1"/>
              </a:solidFill>
              <a:latin typeface="Helvetica" panose="020B06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5" name="Picture 2" descr="Tableau Logo, symbol, meaning, history, PNG, brand">
            <a:extLst>
              <a:ext uri="{FF2B5EF4-FFF2-40B4-BE49-F238E27FC236}">
                <a16:creationId xmlns:a16="http://schemas.microsoft.com/office/drawing/2014/main" id="{9C54B21D-D514-315E-60F5-06C61EB4E4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2782" y="175456"/>
            <a:ext cx="1765119" cy="992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 descr="Power BI Logo and sign, new logo meaning and history, PNG, SVG">
            <a:extLst>
              <a:ext uri="{FF2B5EF4-FFF2-40B4-BE49-F238E27FC236}">
                <a16:creationId xmlns:a16="http://schemas.microsoft.com/office/drawing/2014/main" id="{020F52B3-B5AA-6C92-99B3-0E7AAB71C6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3668" y="120974"/>
            <a:ext cx="2755712" cy="1550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0F507FDD-1830-B788-06FF-451728F527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8136" y="1861776"/>
            <a:ext cx="8582283" cy="47944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610656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>
            <a:spLocks noGrp="1"/>
          </p:cNvSpPr>
          <p:nvPr>
            <p:ph type="title"/>
          </p:nvPr>
        </p:nvSpPr>
        <p:spPr>
          <a:xfrm>
            <a:off x="1655386" y="398118"/>
            <a:ext cx="2420179" cy="673860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s-ES" sz="3200" b="1" dirty="0">
                <a:solidFill>
                  <a:schemeClr val="tx1"/>
                </a:solidFill>
                <a:latin typeface="Franklin Gothic Medium Cond" panose="020B0606030402020204" pitchFamily="34" charset="0"/>
                <a:cs typeface="Times New Roman" panose="02020603050405020304" pitchFamily="18" charset="0"/>
              </a:rPr>
              <a:t>Resultados </a:t>
            </a:r>
            <a:endParaRPr lang="es-ES" sz="3200" b="1" dirty="0">
              <a:solidFill>
                <a:schemeClr val="tx1"/>
              </a:solidFill>
              <a:effectLst/>
              <a:latin typeface="Helvetica" panose="020B06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" name="Imagen 7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6258" y="364873"/>
            <a:ext cx="845820" cy="12039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Imagen 8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07" r="-1" b="14911"/>
          <a:stretch/>
        </p:blipFill>
        <p:spPr bwMode="auto">
          <a:xfrm>
            <a:off x="8144979" y="288133"/>
            <a:ext cx="1271905" cy="112077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FCBB557D-9B1E-EF17-9C0D-FCE318511E59}"/>
              </a:ext>
            </a:extLst>
          </p:cNvPr>
          <p:cNvSpPr txBox="1">
            <a:spLocks/>
          </p:cNvSpPr>
          <p:nvPr/>
        </p:nvSpPr>
        <p:spPr>
          <a:xfrm>
            <a:off x="324465" y="1671062"/>
            <a:ext cx="6728088" cy="59708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s-ES" sz="2400" dirty="0">
              <a:solidFill>
                <a:schemeClr val="tx1"/>
              </a:solidFill>
              <a:latin typeface="Helvetica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3747478-E66B-1C75-0071-1FC6E1F7365A}"/>
              </a:ext>
            </a:extLst>
          </p:cNvPr>
          <p:cNvSpPr txBox="1">
            <a:spLocks/>
          </p:cNvSpPr>
          <p:nvPr/>
        </p:nvSpPr>
        <p:spPr>
          <a:xfrm>
            <a:off x="1406344" y="1270291"/>
            <a:ext cx="6826184" cy="59708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chemeClr val="tx1"/>
                </a:solidFill>
                <a:latin typeface="Franklin Gothic Medium Cond" panose="020B0606030402020204" pitchFamily="34" charset="0"/>
                <a:cs typeface="Times New Roman" panose="02020603050405020304" pitchFamily="18" charset="0"/>
              </a:rPr>
              <a:t>Modelos de clasificación según métricas de evaluación.</a:t>
            </a:r>
            <a:endParaRPr lang="es-ES" sz="2400" dirty="0">
              <a:solidFill>
                <a:schemeClr val="tx1"/>
              </a:solidFill>
              <a:latin typeface="Helvetica" panose="020B06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5" name="Picture 2" descr="Tableau Logo, symbol, meaning, history, PNG, brand">
            <a:extLst>
              <a:ext uri="{FF2B5EF4-FFF2-40B4-BE49-F238E27FC236}">
                <a16:creationId xmlns:a16="http://schemas.microsoft.com/office/drawing/2014/main" id="{9C54B21D-D514-315E-60F5-06C61EB4E4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2782" y="175456"/>
            <a:ext cx="1765119" cy="992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 descr="Power BI Logo and sign, new logo meaning and history, PNG, SVG">
            <a:extLst>
              <a:ext uri="{FF2B5EF4-FFF2-40B4-BE49-F238E27FC236}">
                <a16:creationId xmlns:a16="http://schemas.microsoft.com/office/drawing/2014/main" id="{020F52B3-B5AA-6C92-99B3-0E7AAB71C6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3668" y="120974"/>
            <a:ext cx="2755712" cy="1550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483F7747-B37B-986D-0CD2-66D242581A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6902" y="1809679"/>
            <a:ext cx="9259592" cy="44678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082641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>
            <a:spLocks noGrp="1"/>
          </p:cNvSpPr>
          <p:nvPr>
            <p:ph type="title"/>
          </p:nvPr>
        </p:nvSpPr>
        <p:spPr>
          <a:xfrm>
            <a:off x="1655386" y="398118"/>
            <a:ext cx="2420179" cy="673860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s-ES" sz="3200" b="1" dirty="0">
                <a:solidFill>
                  <a:schemeClr val="tx1"/>
                </a:solidFill>
                <a:latin typeface="Franklin Gothic Medium Cond" panose="020B0606030402020204" pitchFamily="34" charset="0"/>
                <a:cs typeface="Times New Roman" panose="02020603050405020304" pitchFamily="18" charset="0"/>
              </a:rPr>
              <a:t>Resultados </a:t>
            </a:r>
            <a:endParaRPr lang="es-ES" sz="3200" b="1" dirty="0">
              <a:solidFill>
                <a:schemeClr val="tx1"/>
              </a:solidFill>
              <a:effectLst/>
              <a:latin typeface="Helvetica" panose="020B06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" name="Imagen 7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6258" y="364873"/>
            <a:ext cx="845820" cy="12039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Imagen 8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07" r="-1" b="14911"/>
          <a:stretch/>
        </p:blipFill>
        <p:spPr bwMode="auto">
          <a:xfrm>
            <a:off x="8144979" y="288133"/>
            <a:ext cx="1271905" cy="112077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FCBB557D-9B1E-EF17-9C0D-FCE318511E59}"/>
              </a:ext>
            </a:extLst>
          </p:cNvPr>
          <p:cNvSpPr txBox="1">
            <a:spLocks/>
          </p:cNvSpPr>
          <p:nvPr/>
        </p:nvSpPr>
        <p:spPr>
          <a:xfrm>
            <a:off x="324465" y="1671062"/>
            <a:ext cx="6728088" cy="59708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s-ES" sz="2400" dirty="0">
              <a:solidFill>
                <a:schemeClr val="tx1"/>
              </a:solidFill>
              <a:latin typeface="Helvetica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3747478-E66B-1C75-0071-1FC6E1F7365A}"/>
              </a:ext>
            </a:extLst>
          </p:cNvPr>
          <p:cNvSpPr txBox="1">
            <a:spLocks/>
          </p:cNvSpPr>
          <p:nvPr/>
        </p:nvSpPr>
        <p:spPr>
          <a:xfrm>
            <a:off x="1406344" y="1270291"/>
            <a:ext cx="6826184" cy="59708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chemeClr val="tx1"/>
                </a:solidFill>
                <a:latin typeface="Franklin Gothic Medium Cond" panose="020B0606030402020204" pitchFamily="34" charset="0"/>
                <a:cs typeface="Times New Roman" panose="02020603050405020304" pitchFamily="18" charset="0"/>
              </a:rPr>
              <a:t>Modelos de clasificación según matriz de confusión</a:t>
            </a:r>
            <a:endParaRPr lang="es-ES" sz="2400" dirty="0">
              <a:solidFill>
                <a:schemeClr val="tx1"/>
              </a:solidFill>
              <a:latin typeface="Helvetica" panose="020B06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5" name="Picture 2" descr="Tableau Logo, symbol, meaning, history, PNG, brand">
            <a:extLst>
              <a:ext uri="{FF2B5EF4-FFF2-40B4-BE49-F238E27FC236}">
                <a16:creationId xmlns:a16="http://schemas.microsoft.com/office/drawing/2014/main" id="{9C54B21D-D514-315E-60F5-06C61EB4E4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2782" y="175456"/>
            <a:ext cx="1765119" cy="992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 descr="Power BI Logo and sign, new logo meaning and history, PNG, SVG">
            <a:extLst>
              <a:ext uri="{FF2B5EF4-FFF2-40B4-BE49-F238E27FC236}">
                <a16:creationId xmlns:a16="http://schemas.microsoft.com/office/drawing/2014/main" id="{020F52B3-B5AA-6C92-99B3-0E7AAB71C6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3668" y="120974"/>
            <a:ext cx="2755712" cy="1550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BF3664AB-8C6D-1F70-3B08-76D6E47798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21021" y="1856748"/>
            <a:ext cx="3967261" cy="48257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Imagen 9" descr="C:\Users\Usuario\Downloads\WhatsApp Image 2023-08-25 at 15.38.46.jpeg">
            <a:extLst>
              <a:ext uri="{FF2B5EF4-FFF2-40B4-BE49-F238E27FC236}">
                <a16:creationId xmlns:a16="http://schemas.microsoft.com/office/drawing/2014/main" id="{5617E29E-4845-72CB-59CB-F1125FAC1F7A}"/>
              </a:ext>
            </a:extLst>
          </p:cNvPr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643" y="5435254"/>
            <a:ext cx="2078107" cy="124729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232497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>
            <a:spLocks noGrp="1"/>
          </p:cNvSpPr>
          <p:nvPr>
            <p:ph type="title"/>
          </p:nvPr>
        </p:nvSpPr>
        <p:spPr>
          <a:xfrm>
            <a:off x="1655386" y="398118"/>
            <a:ext cx="2420179" cy="673860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s-ES" sz="3200" b="1" dirty="0">
                <a:solidFill>
                  <a:schemeClr val="tx1"/>
                </a:solidFill>
                <a:latin typeface="Franklin Gothic Medium Cond" panose="020B0606030402020204" pitchFamily="34" charset="0"/>
                <a:cs typeface="Times New Roman" panose="02020603050405020304" pitchFamily="18" charset="0"/>
              </a:rPr>
              <a:t>Resultados </a:t>
            </a:r>
            <a:endParaRPr lang="es-ES" sz="3200" b="1" dirty="0">
              <a:solidFill>
                <a:schemeClr val="tx1"/>
              </a:solidFill>
              <a:effectLst/>
              <a:latin typeface="Helvetica" panose="020B06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" name="Imagen 7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6258" y="364873"/>
            <a:ext cx="845820" cy="12039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Imagen 8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07" r="-1" b="14911"/>
          <a:stretch/>
        </p:blipFill>
        <p:spPr bwMode="auto">
          <a:xfrm>
            <a:off x="8144979" y="288133"/>
            <a:ext cx="1271905" cy="112077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3747478-E66B-1C75-0071-1FC6E1F7365A}"/>
              </a:ext>
            </a:extLst>
          </p:cNvPr>
          <p:cNvSpPr txBox="1">
            <a:spLocks/>
          </p:cNvSpPr>
          <p:nvPr/>
        </p:nvSpPr>
        <p:spPr>
          <a:xfrm>
            <a:off x="1406344" y="1270290"/>
            <a:ext cx="8010540" cy="99287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chemeClr val="tx1"/>
                </a:solidFill>
                <a:latin typeface="Franklin Gothic Medium Cond" panose="020B0606030402020204" pitchFamily="34" charset="0"/>
                <a:cs typeface="Times New Roman" panose="02020603050405020304" pitchFamily="18" charset="0"/>
              </a:rPr>
              <a:t>Selección del algoritmo mas adecuado para clasificación del impacto de inclusión digital</a:t>
            </a:r>
            <a:endParaRPr lang="es-ES" sz="2400" dirty="0">
              <a:solidFill>
                <a:schemeClr val="tx1"/>
              </a:solidFill>
              <a:latin typeface="Helvetica" panose="020B06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5" name="Picture 2" descr="Tableau Logo, symbol, meaning, history, PNG, brand">
            <a:extLst>
              <a:ext uri="{FF2B5EF4-FFF2-40B4-BE49-F238E27FC236}">
                <a16:creationId xmlns:a16="http://schemas.microsoft.com/office/drawing/2014/main" id="{9C54B21D-D514-315E-60F5-06C61EB4E4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2782" y="175456"/>
            <a:ext cx="1765119" cy="992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 descr="Power BI Logo and sign, new logo meaning and history, PNG, SVG">
            <a:extLst>
              <a:ext uri="{FF2B5EF4-FFF2-40B4-BE49-F238E27FC236}">
                <a16:creationId xmlns:a16="http://schemas.microsoft.com/office/drawing/2014/main" id="{020F52B3-B5AA-6C92-99B3-0E7AAB71C6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3668" y="120974"/>
            <a:ext cx="2755712" cy="1550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5D7DF7C9-F3C4-A9B5-BC9F-5B024E5AA2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230" y="2372589"/>
            <a:ext cx="7611749" cy="10797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0DF93402-E2B0-0880-D5B0-0B763B6AE48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59546" y="4256079"/>
            <a:ext cx="4817938" cy="8600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AD0F07F5-CFD1-0EFF-6FAD-49153BA29E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37901" y="3670281"/>
            <a:ext cx="3740737" cy="28469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Imagen 12" descr="C:\Users\Usuario\Downloads\WhatsApp Image 2023-08-25 at 15.38.46.jpeg">
            <a:extLst>
              <a:ext uri="{FF2B5EF4-FFF2-40B4-BE49-F238E27FC236}">
                <a16:creationId xmlns:a16="http://schemas.microsoft.com/office/drawing/2014/main" id="{A9AC7D50-B066-7C38-05E4-53B9B60B0DC1}"/>
              </a:ext>
            </a:extLst>
          </p:cNvPr>
          <p:cNvPicPr/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529" y="5461405"/>
            <a:ext cx="2078107" cy="124729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881554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>
            <a:spLocks noGrp="1"/>
          </p:cNvSpPr>
          <p:nvPr>
            <p:ph type="title"/>
          </p:nvPr>
        </p:nvSpPr>
        <p:spPr>
          <a:xfrm>
            <a:off x="1655386" y="398118"/>
            <a:ext cx="2420179" cy="673860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s-ES" sz="3200" b="1" dirty="0">
                <a:solidFill>
                  <a:schemeClr val="tx1"/>
                </a:solidFill>
                <a:latin typeface="Franklin Gothic Medium Cond" panose="020B0606030402020204" pitchFamily="34" charset="0"/>
                <a:cs typeface="Times New Roman" panose="02020603050405020304" pitchFamily="18" charset="0"/>
              </a:rPr>
              <a:t>Resultados </a:t>
            </a:r>
            <a:endParaRPr lang="es-ES" sz="3200" b="1" dirty="0">
              <a:solidFill>
                <a:schemeClr val="tx1"/>
              </a:solidFill>
              <a:effectLst/>
              <a:latin typeface="Helvetica" panose="020B06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" name="Imagen 7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6258" y="364873"/>
            <a:ext cx="845820" cy="12039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Imagen 8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07" r="-1" b="14911"/>
          <a:stretch/>
        </p:blipFill>
        <p:spPr bwMode="auto">
          <a:xfrm>
            <a:off x="8144979" y="288133"/>
            <a:ext cx="1271905" cy="112077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3747478-E66B-1C75-0071-1FC6E1F7365A}"/>
              </a:ext>
            </a:extLst>
          </p:cNvPr>
          <p:cNvSpPr txBox="1">
            <a:spLocks/>
          </p:cNvSpPr>
          <p:nvPr/>
        </p:nvSpPr>
        <p:spPr>
          <a:xfrm>
            <a:off x="1406344" y="1270290"/>
            <a:ext cx="8010540" cy="99287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chemeClr val="tx1"/>
                </a:solidFill>
                <a:latin typeface="Franklin Gothic Medium Cond" panose="020B0606030402020204" pitchFamily="34" charset="0"/>
                <a:cs typeface="Times New Roman" panose="02020603050405020304" pitchFamily="18" charset="0"/>
              </a:rPr>
              <a:t>Prueba del modelo</a:t>
            </a:r>
            <a:endParaRPr lang="es-ES" sz="2400" dirty="0">
              <a:solidFill>
                <a:schemeClr val="tx1"/>
              </a:solidFill>
              <a:latin typeface="Helvetica" panose="020B06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5" name="Picture 2" descr="Tableau Logo, symbol, meaning, history, PNG, brand">
            <a:extLst>
              <a:ext uri="{FF2B5EF4-FFF2-40B4-BE49-F238E27FC236}">
                <a16:creationId xmlns:a16="http://schemas.microsoft.com/office/drawing/2014/main" id="{9C54B21D-D514-315E-60F5-06C61EB4E4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2782" y="175456"/>
            <a:ext cx="1765119" cy="992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 descr="Power BI Logo and sign, new logo meaning and history, PNG, SVG">
            <a:extLst>
              <a:ext uri="{FF2B5EF4-FFF2-40B4-BE49-F238E27FC236}">
                <a16:creationId xmlns:a16="http://schemas.microsoft.com/office/drawing/2014/main" id="{020F52B3-B5AA-6C92-99B3-0E7AAB71C6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3668" y="120974"/>
            <a:ext cx="2755712" cy="1550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918B58F5-46F5-6267-15F6-1A7303BE5C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17203" y="1869374"/>
            <a:ext cx="8106266" cy="45905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8801A0CD-3FE7-58EB-1064-A26A2EE0D74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47515"/>
          <a:stretch/>
        </p:blipFill>
        <p:spPr bwMode="auto">
          <a:xfrm>
            <a:off x="396258" y="1869374"/>
            <a:ext cx="2120930" cy="28828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Imagen 5" descr="C:\Users\Usuario\Downloads\WhatsApp Image 2023-08-25 at 15.38.46.jpeg">
            <a:extLst>
              <a:ext uri="{FF2B5EF4-FFF2-40B4-BE49-F238E27FC236}">
                <a16:creationId xmlns:a16="http://schemas.microsoft.com/office/drawing/2014/main" id="{DDF6AA81-0B1E-D5CB-859E-5BA059CF173F}"/>
              </a:ext>
            </a:extLst>
          </p:cNvPr>
          <p:cNvPicPr/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081" y="5451677"/>
            <a:ext cx="2078107" cy="124729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931613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F9A7DE-2F72-8642-28B7-80ED38029A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EB22C017-7B30-A160-1C30-EE89909F98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5026" y="767230"/>
            <a:ext cx="2420179" cy="673860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s-ES" sz="3200" b="1" dirty="0">
                <a:solidFill>
                  <a:schemeClr val="tx1"/>
                </a:solidFill>
                <a:latin typeface="Franklin Gothic Medium Cond" panose="020B0606030402020204" pitchFamily="34" charset="0"/>
                <a:cs typeface="Times New Roman" panose="02020603050405020304" pitchFamily="18" charset="0"/>
              </a:rPr>
              <a:t>Utilidad </a:t>
            </a:r>
            <a:endParaRPr lang="es-ES" sz="3200" b="1" dirty="0">
              <a:solidFill>
                <a:schemeClr val="tx1"/>
              </a:solidFill>
              <a:effectLst/>
              <a:latin typeface="Helvetica" panose="020B06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D3AD54D8-C7DB-D951-0CB1-1FD7CB728D26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6258" y="364873"/>
            <a:ext cx="845820" cy="12039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6B0AEF87-C4CE-7853-F143-05A65BF93E85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07" r="-1" b="14911"/>
          <a:stretch/>
        </p:blipFill>
        <p:spPr bwMode="auto">
          <a:xfrm>
            <a:off x="8144979" y="288133"/>
            <a:ext cx="1271905" cy="112077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AF78EDC8-03E4-206E-E80B-E90C6ED347C4}"/>
              </a:ext>
            </a:extLst>
          </p:cNvPr>
          <p:cNvSpPr txBox="1">
            <a:spLocks/>
          </p:cNvSpPr>
          <p:nvPr/>
        </p:nvSpPr>
        <p:spPr>
          <a:xfrm>
            <a:off x="215192" y="1598716"/>
            <a:ext cx="7265378" cy="67386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s-ES" sz="1600" dirty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t>Identificar el impacto de los futuros lanzamientos del programa de inclusión digital.</a:t>
            </a: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BACCD996-872C-5FB3-62E5-C638CAC82BA3}"/>
              </a:ext>
            </a:extLst>
          </p:cNvPr>
          <p:cNvSpPr txBox="1">
            <a:spLocks/>
          </p:cNvSpPr>
          <p:nvPr/>
        </p:nvSpPr>
        <p:spPr>
          <a:xfrm>
            <a:off x="215192" y="2272577"/>
            <a:ext cx="7265378" cy="67386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s-ES" sz="1600" dirty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t>Ayudar a mejorar en adquisición del servicio de internet para las comunidades cercanas a los escuelas.</a:t>
            </a:r>
          </a:p>
          <a:p>
            <a:pPr algn="just">
              <a:lnSpc>
                <a:spcPct val="120000"/>
              </a:lnSpc>
            </a:pPr>
            <a:r>
              <a:rPr lang="es-ES" sz="1600" dirty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5347587B-C5B3-63C0-D4D1-412EB2FAFEA2}"/>
              </a:ext>
            </a:extLst>
          </p:cNvPr>
          <p:cNvSpPr txBox="1">
            <a:spLocks/>
          </p:cNvSpPr>
          <p:nvPr/>
        </p:nvSpPr>
        <p:spPr>
          <a:xfrm>
            <a:off x="215192" y="2946438"/>
            <a:ext cx="7265378" cy="67386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s-ES" sz="1600" dirty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t>Aumentar el mejoramiento tecnológico de las unidades educativas.</a:t>
            </a:r>
          </a:p>
          <a:p>
            <a:pPr algn="just">
              <a:lnSpc>
                <a:spcPct val="120000"/>
              </a:lnSpc>
            </a:pPr>
            <a:r>
              <a:rPr lang="es-ES" sz="1600" dirty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0272C801-E835-CBA2-4403-FC91813E5211}"/>
              </a:ext>
            </a:extLst>
          </p:cNvPr>
          <p:cNvSpPr txBox="1">
            <a:spLocks/>
          </p:cNvSpPr>
          <p:nvPr/>
        </p:nvSpPr>
        <p:spPr>
          <a:xfrm>
            <a:off x="215192" y="3429000"/>
            <a:ext cx="7265378" cy="67386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s-ES" sz="1600" dirty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t>Aumentar el nivel educativo de las escuelas.</a:t>
            </a:r>
          </a:p>
          <a:p>
            <a:pPr algn="just">
              <a:lnSpc>
                <a:spcPct val="120000"/>
              </a:lnSpc>
            </a:pPr>
            <a:r>
              <a:rPr lang="es-ES" sz="1600" dirty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BA6BE93B-42E1-20F5-6CD9-CC5CC53C88B6}"/>
              </a:ext>
            </a:extLst>
          </p:cNvPr>
          <p:cNvSpPr txBox="1">
            <a:spLocks/>
          </p:cNvSpPr>
          <p:nvPr/>
        </p:nvSpPr>
        <p:spPr>
          <a:xfrm>
            <a:off x="215192" y="3840498"/>
            <a:ext cx="7265378" cy="67386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s-ES" sz="1600" dirty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t>Ayudar a tomar decisiones con respecto a la educación a instituciones como AGETIC, escuelas publicas, y futuros proyectos. </a:t>
            </a:r>
          </a:p>
          <a:p>
            <a:pPr algn="just">
              <a:lnSpc>
                <a:spcPct val="120000"/>
              </a:lnSpc>
            </a:pPr>
            <a:r>
              <a:rPr lang="es-ES" sz="1600" dirty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68378E5F-4A15-E2D7-8031-324C055A41CC}"/>
              </a:ext>
            </a:extLst>
          </p:cNvPr>
          <p:cNvSpPr txBox="1">
            <a:spLocks/>
          </p:cNvSpPr>
          <p:nvPr/>
        </p:nvSpPr>
        <p:spPr>
          <a:xfrm>
            <a:off x="215192" y="4534539"/>
            <a:ext cx="7265378" cy="67386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s-ES" sz="1600" dirty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t>Trabajo para las empresas de instalaciones del servicio de internet.</a:t>
            </a:r>
          </a:p>
          <a:p>
            <a:pPr algn="just">
              <a:lnSpc>
                <a:spcPct val="120000"/>
              </a:lnSpc>
            </a:pPr>
            <a:r>
              <a:rPr lang="es-ES" sz="1600" dirty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250B9EB2-C86C-67EB-2C05-8BAF13C3F470}"/>
              </a:ext>
            </a:extLst>
          </p:cNvPr>
          <p:cNvSpPr txBox="1">
            <a:spLocks/>
          </p:cNvSpPr>
          <p:nvPr/>
        </p:nvSpPr>
        <p:spPr>
          <a:xfrm>
            <a:off x="215192" y="5016955"/>
            <a:ext cx="7265378" cy="67386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s-ES" sz="1600" dirty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t>Mejoramiento de infraestructura con respecto a construcción de aulas tecnológicas y  adquisición de computadoras para las escuelas publicas</a:t>
            </a:r>
          </a:p>
          <a:p>
            <a:pPr algn="just">
              <a:lnSpc>
                <a:spcPct val="120000"/>
              </a:lnSpc>
            </a:pPr>
            <a:r>
              <a:rPr lang="es-ES" sz="1600" dirty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063878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/>
          <p:cNvSpPr>
            <a:spLocks noGrp="1"/>
          </p:cNvSpPr>
          <p:nvPr>
            <p:ph idx="1"/>
          </p:nvPr>
        </p:nvSpPr>
        <p:spPr>
          <a:xfrm>
            <a:off x="256772" y="1931930"/>
            <a:ext cx="8245202" cy="1010628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s-ES" dirty="0"/>
              <a:t>Desde el año 2019, AGETIC lleva capacitando a los maestros y estudiantes en el uso de programas, sitios web, herramientas de aprendizaje virtual, plataformas educativas y TIC, mediante el programa inclusión digital.</a:t>
            </a:r>
            <a:endParaRPr lang="es-BO" dirty="0"/>
          </a:p>
        </p:txBody>
      </p:sp>
      <p:sp>
        <p:nvSpPr>
          <p:cNvPr id="7" name="Título 1"/>
          <p:cNvSpPr>
            <a:spLocks noGrp="1"/>
          </p:cNvSpPr>
          <p:nvPr>
            <p:ph type="title"/>
          </p:nvPr>
        </p:nvSpPr>
        <p:spPr>
          <a:xfrm>
            <a:off x="1501793" y="594442"/>
            <a:ext cx="6643186" cy="814466"/>
          </a:xfrm>
        </p:spPr>
        <p:txBody>
          <a:bodyPr/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s-ES" sz="3200" b="1" dirty="0">
                <a:solidFill>
                  <a:schemeClr val="tx1"/>
                </a:solidFill>
                <a:effectLst/>
                <a:latin typeface="Franklin Gothic Medium Cond" panose="020B0606030402020204" pitchFamily="34" charset="0"/>
                <a:cs typeface="Times New Roman" panose="02020603050405020304" pitchFamily="18" charset="0"/>
              </a:rPr>
              <a:t>Antecedentes</a:t>
            </a:r>
            <a:endParaRPr lang="es-ES" sz="2800" b="1" dirty="0">
              <a:solidFill>
                <a:schemeClr val="tx1"/>
              </a:solidFill>
              <a:effectLst/>
              <a:latin typeface="Helvetica" panose="020B06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" name="Imagen 7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6258" y="364873"/>
            <a:ext cx="845820" cy="12039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Imagen 8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07" r="-1" b="14911"/>
          <a:stretch/>
        </p:blipFill>
        <p:spPr bwMode="auto">
          <a:xfrm>
            <a:off x="8144979" y="288133"/>
            <a:ext cx="1271905" cy="112077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2" name="Imagen 11" descr="C:\Users\Usuario\Downloads\WhatsApp Image 2023-08-25 at 15.38.46.jpe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46" y="5326912"/>
            <a:ext cx="2078107" cy="12472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0" name="Picture 2" descr="Lanzamiento &quot;Inclusión Digital 2021&quot; | Por una tecnología más humana y con  #InclusiónDigital para todas y todos los bolivianos! La Agencia de Gobierno  Electrónico y Tecnologías de... | By Agetic Bolivia Oficial |">
            <a:extLst>
              <a:ext uri="{FF2B5EF4-FFF2-40B4-BE49-F238E27FC236}">
                <a16:creationId xmlns:a16="http://schemas.microsoft.com/office/drawing/2014/main" id="{CFB74C22-541D-06E6-0913-B17E64E915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0468" y="1568833"/>
            <a:ext cx="2813138" cy="157535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Jóvenes, el sector con más acceso a internet y tecnología - Reporte Indigo">
            <a:extLst>
              <a:ext uri="{FF2B5EF4-FFF2-40B4-BE49-F238E27FC236}">
                <a16:creationId xmlns:a16="http://schemas.microsoft.com/office/drawing/2014/main" id="{890FF4A7-0A65-1990-891D-62AEF13E03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772" y="3144190"/>
            <a:ext cx="3216002" cy="168036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Marcador de contenido 1">
            <a:extLst>
              <a:ext uri="{FF2B5EF4-FFF2-40B4-BE49-F238E27FC236}">
                <a16:creationId xmlns:a16="http://schemas.microsoft.com/office/drawing/2014/main" id="{8D577834-7BAF-FC05-C974-406B1647FA53}"/>
              </a:ext>
            </a:extLst>
          </p:cNvPr>
          <p:cNvSpPr txBox="1">
            <a:spLocks/>
          </p:cNvSpPr>
          <p:nvPr/>
        </p:nvSpPr>
        <p:spPr>
          <a:xfrm>
            <a:off x="3612714" y="3429001"/>
            <a:ext cx="6114946" cy="12597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Wingdings 3" charset="2"/>
              <a:buNone/>
            </a:pPr>
            <a:r>
              <a:rPr lang="es-ES" dirty="0"/>
              <a:t>El acceso a internet y herramientas tecnológicas (computadoras, celulares, tablets) se han vuelto una necesidad en el mejoramiento y aprovechamiento de la educación.</a:t>
            </a:r>
            <a:endParaRPr lang="es-BO" dirty="0"/>
          </a:p>
        </p:txBody>
      </p:sp>
      <p:pic>
        <p:nvPicPr>
          <p:cNvPr id="2054" name="Picture 6" descr="Los 10 mejores proyectos de Machine Learning si eres Principiante">
            <a:extLst>
              <a:ext uri="{FF2B5EF4-FFF2-40B4-BE49-F238E27FC236}">
                <a16:creationId xmlns:a16="http://schemas.microsoft.com/office/drawing/2014/main" id="{AD00DA47-2CA8-E65B-6630-7DF9081942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20" t="17589" r="16810" b="12482"/>
          <a:stretch/>
        </p:blipFill>
        <p:spPr bwMode="auto">
          <a:xfrm>
            <a:off x="8501974" y="4536786"/>
            <a:ext cx="3290869" cy="203308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Marcador de contenido 1">
            <a:extLst>
              <a:ext uri="{FF2B5EF4-FFF2-40B4-BE49-F238E27FC236}">
                <a16:creationId xmlns:a16="http://schemas.microsoft.com/office/drawing/2014/main" id="{FBB5AB4A-2EB6-C8AD-E99D-C2E90A4FD2F2}"/>
              </a:ext>
            </a:extLst>
          </p:cNvPr>
          <p:cNvSpPr txBox="1">
            <a:spLocks/>
          </p:cNvSpPr>
          <p:nvPr/>
        </p:nvSpPr>
        <p:spPr>
          <a:xfrm>
            <a:off x="2633366" y="5310135"/>
            <a:ext cx="5701995" cy="6626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Wingdings 3" charset="2"/>
              <a:buNone/>
            </a:pPr>
            <a:r>
              <a:rPr lang="es-ES" dirty="0"/>
              <a:t>Machine learning (Aprendizaje Automático), ayuda a las compañías a transformar y comprender sus datos.</a:t>
            </a:r>
            <a:endParaRPr lang="es-BO" dirty="0"/>
          </a:p>
        </p:txBody>
      </p:sp>
    </p:spTree>
    <p:extLst>
      <p:ext uri="{BB962C8B-B14F-4D97-AF65-F5344CB8AC3E}">
        <p14:creationId xmlns:p14="http://schemas.microsoft.com/office/powerpoint/2010/main" val="39377843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B7514E-4D56-76F0-0BCD-0F15085C58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EB00D22D-164C-ED42-CDBD-86C64972EC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5026" y="767230"/>
            <a:ext cx="2420179" cy="673860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s-ES" sz="3200" b="1" dirty="0">
                <a:solidFill>
                  <a:schemeClr val="tx1"/>
                </a:solidFill>
                <a:latin typeface="Franklin Gothic Medium Cond" panose="020B0606030402020204" pitchFamily="34" charset="0"/>
                <a:cs typeface="Times New Roman" panose="02020603050405020304" pitchFamily="18" charset="0"/>
              </a:rPr>
              <a:t>Conclusiones </a:t>
            </a:r>
            <a:endParaRPr lang="es-ES" sz="3200" b="1" dirty="0">
              <a:solidFill>
                <a:schemeClr val="tx1"/>
              </a:solidFill>
              <a:effectLst/>
              <a:latin typeface="Helvetica" panose="020B06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3C8791DF-7F86-A1CA-814C-CFC5DA76DB9B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6258" y="364873"/>
            <a:ext cx="845820" cy="12039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27B62BD9-C5AB-3008-F658-5A6A4A4EF6C6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07" r="-1" b="14911"/>
          <a:stretch/>
        </p:blipFill>
        <p:spPr bwMode="auto">
          <a:xfrm>
            <a:off x="8144979" y="288133"/>
            <a:ext cx="1271905" cy="112077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A322CAF5-BCF6-78B9-F35E-6B635113200D}"/>
              </a:ext>
            </a:extLst>
          </p:cNvPr>
          <p:cNvSpPr txBox="1">
            <a:spLocks/>
          </p:cNvSpPr>
          <p:nvPr/>
        </p:nvSpPr>
        <p:spPr>
          <a:xfrm>
            <a:off x="215192" y="2406245"/>
            <a:ext cx="7265378" cy="102275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s-ES" sz="1600" dirty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t>Los maestros de 30 a 60 años, cuentan con conocimiento en redes sociales, ofimática, informática y TIC para poder implementar la inclusión digital en su modelo de educación.</a:t>
            </a:r>
          </a:p>
        </p:txBody>
      </p:sp>
      <p:sp>
        <p:nvSpPr>
          <p:cNvPr id="22" name="Título 1">
            <a:extLst>
              <a:ext uri="{FF2B5EF4-FFF2-40B4-BE49-F238E27FC236}">
                <a16:creationId xmlns:a16="http://schemas.microsoft.com/office/drawing/2014/main" id="{FC7B0766-5CA8-2399-E056-DCCF43E1F132}"/>
              </a:ext>
            </a:extLst>
          </p:cNvPr>
          <p:cNvSpPr txBox="1">
            <a:spLocks/>
          </p:cNvSpPr>
          <p:nvPr/>
        </p:nvSpPr>
        <p:spPr>
          <a:xfrm>
            <a:off x="215192" y="3801854"/>
            <a:ext cx="7265378" cy="113054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s-ES" sz="1600" dirty="0">
                <a:solidFill>
                  <a:schemeClr val="tx1"/>
                </a:solidFill>
                <a:cs typeface="Times New Roman" panose="02020603050405020304" pitchFamily="18" charset="0"/>
              </a:rPr>
              <a:t>WhatsApp con un 94,4%, Facebook con un 80,8% y YouTube 64,4% se convierten en las redes sociales mas usadas para la educación. El 83,4% afirman usar la computadora para la planificación de clases</a:t>
            </a:r>
          </a:p>
        </p:txBody>
      </p:sp>
      <p:pic>
        <p:nvPicPr>
          <p:cNvPr id="2050" name="Picture 2" descr="Docentes y redes sociales: una fusión muy educativa">
            <a:extLst>
              <a:ext uri="{FF2B5EF4-FFF2-40B4-BE49-F238E27FC236}">
                <a16:creationId xmlns:a16="http://schemas.microsoft.com/office/drawing/2014/main" id="{6BA291BD-0173-51D4-9315-FB656B5477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0447" y="2605410"/>
            <a:ext cx="4254675" cy="37370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0785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>
            <a:spLocks noGrp="1"/>
          </p:cNvSpPr>
          <p:nvPr>
            <p:ph type="title"/>
          </p:nvPr>
        </p:nvSpPr>
        <p:spPr>
          <a:xfrm>
            <a:off x="1565026" y="767230"/>
            <a:ext cx="2420179" cy="673860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s-ES" sz="3200" b="1" dirty="0">
                <a:solidFill>
                  <a:schemeClr val="tx1"/>
                </a:solidFill>
                <a:latin typeface="Franklin Gothic Medium Cond" panose="020B0606030402020204" pitchFamily="34" charset="0"/>
                <a:cs typeface="Times New Roman" panose="02020603050405020304" pitchFamily="18" charset="0"/>
              </a:rPr>
              <a:t>Conclusiones </a:t>
            </a:r>
            <a:endParaRPr lang="es-ES" sz="3200" b="1" dirty="0">
              <a:solidFill>
                <a:schemeClr val="tx1"/>
              </a:solidFill>
              <a:effectLst/>
              <a:latin typeface="Helvetica" panose="020B06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" name="Imagen 7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6258" y="364873"/>
            <a:ext cx="845820" cy="12039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Imagen 8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07" r="-1" b="14911"/>
          <a:stretch/>
        </p:blipFill>
        <p:spPr bwMode="auto">
          <a:xfrm>
            <a:off x="8144979" y="288133"/>
            <a:ext cx="1271905" cy="112077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Título 1">
            <a:extLst>
              <a:ext uri="{FF2B5EF4-FFF2-40B4-BE49-F238E27FC236}">
                <a16:creationId xmlns:a16="http://schemas.microsoft.com/office/drawing/2014/main" id="{B9F5578D-2151-1163-796A-7489A5580744}"/>
              </a:ext>
            </a:extLst>
          </p:cNvPr>
          <p:cNvSpPr txBox="1">
            <a:spLocks/>
          </p:cNvSpPr>
          <p:nvPr/>
        </p:nvSpPr>
        <p:spPr>
          <a:xfrm>
            <a:off x="215186" y="1884409"/>
            <a:ext cx="6341256" cy="63064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s-ES" sz="1600" dirty="0">
                <a:solidFill>
                  <a:schemeClr val="tx1"/>
                </a:solidFill>
                <a:cs typeface="Times New Roman" panose="02020603050405020304" pitchFamily="18" charset="0"/>
              </a:rPr>
              <a:t>El  69% de los profesores usan el internet con fines académicos, el 70,3% usan internet para preparar su material de educación y El 66,8% tienen la necesidad de internet en sus unidades educativas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9FC139F6-710F-7A6E-73F2-27107CBBC640}"/>
              </a:ext>
            </a:extLst>
          </p:cNvPr>
          <p:cNvSpPr txBox="1"/>
          <p:nvPr/>
        </p:nvSpPr>
        <p:spPr>
          <a:xfrm>
            <a:off x="158434" y="3429000"/>
            <a:ext cx="634125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/>
              <a:t>El modelo con algoritmo de redes neuronales ANN, llega a ser el más apropiado para la clasificación del impacto de inclusión digital.</a:t>
            </a:r>
            <a:endParaRPr lang="es-BO" sz="1600" dirty="0"/>
          </a:p>
        </p:txBody>
      </p:sp>
      <p:pic>
        <p:nvPicPr>
          <p:cNvPr id="3074" name="Picture 2" descr="Tigo celebra el día de Internet con 120 mil maestros capacitados en el país  - Contacto Económico">
            <a:extLst>
              <a:ext uri="{FF2B5EF4-FFF2-40B4-BE49-F238E27FC236}">
                <a16:creationId xmlns:a16="http://schemas.microsoft.com/office/drawing/2014/main" id="{2B942EBC-EEAB-1905-7A2A-0F9F5BE0D9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8219" y="1441090"/>
            <a:ext cx="4477329" cy="22386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Símbolo Wifi Icono De Red Inalámbrica De Vector. Estilo De Diseño Plano.  Ilustraciones svg, vectoriales, clip art vectorizado libre de derechos.  Image 78978875">
            <a:extLst>
              <a:ext uri="{FF2B5EF4-FFF2-40B4-BE49-F238E27FC236}">
                <a16:creationId xmlns:a16="http://schemas.microsoft.com/office/drawing/2014/main" id="{E21AED11-EB6B-4CC6-F564-7436AB086D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1034" y="162632"/>
            <a:ext cx="1674070" cy="16740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150B3FCE-91DD-540D-82A5-B842DF2D7E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83282" y="4032318"/>
            <a:ext cx="4572266" cy="25375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587585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26BD3F-1AFB-17FA-F6D6-5509CC847E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58A62E6F-ED5A-A66C-84CA-97D9DBF389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5026" y="767230"/>
            <a:ext cx="2420179" cy="673860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s-ES" sz="3200" b="1" dirty="0">
                <a:solidFill>
                  <a:schemeClr val="tx1"/>
                </a:solidFill>
                <a:latin typeface="Franklin Gothic Medium Cond" panose="020B0606030402020204" pitchFamily="34" charset="0"/>
                <a:cs typeface="Times New Roman" panose="02020603050405020304" pitchFamily="18" charset="0"/>
              </a:rPr>
              <a:t>Conclusiones </a:t>
            </a:r>
            <a:endParaRPr lang="es-ES" sz="3200" b="1" dirty="0">
              <a:solidFill>
                <a:schemeClr val="tx1"/>
              </a:solidFill>
              <a:effectLst/>
              <a:latin typeface="Helvetica" panose="020B06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8F5C51E1-FA47-465D-CF8F-42A2E78060A1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6258" y="364873"/>
            <a:ext cx="845820" cy="12039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8B79DB0C-7576-20FE-C2ED-66CBA78CAFD2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07" r="-1" b="14911"/>
          <a:stretch/>
        </p:blipFill>
        <p:spPr bwMode="auto">
          <a:xfrm>
            <a:off x="8144979" y="288133"/>
            <a:ext cx="1271905" cy="112077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9A156712-5032-2126-3D40-3127E8839F07}"/>
              </a:ext>
            </a:extLst>
          </p:cNvPr>
          <p:cNvSpPr txBox="1"/>
          <p:nvPr/>
        </p:nvSpPr>
        <p:spPr>
          <a:xfrm>
            <a:off x="215189" y="1738110"/>
            <a:ext cx="697355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1600" dirty="0"/>
              <a:t>Tarija con 43 (24,86%) escuelas logró mayor impacto con respecto a la implementación de la inclusión digital, seguidos de La Paz con 35 (20,23%), y Cochabamba con 15 (8,67%). Todo en base a los 173 escuelas con alto impacto.</a:t>
            </a:r>
            <a:endParaRPr lang="es-BO" sz="1600" dirty="0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FAF3396B-738A-E9D1-9E36-96BD5F6030BF}"/>
              </a:ext>
            </a:extLst>
          </p:cNvPr>
          <p:cNvSpPr txBox="1"/>
          <p:nvPr/>
        </p:nvSpPr>
        <p:spPr>
          <a:xfrm>
            <a:off x="143958" y="3230826"/>
            <a:ext cx="704478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1600" dirty="0"/>
              <a:t>Según cantidad de profesores por departamento, Cochabamba con 44% tuvo el mayor aprovechamiento del programa de inclusión digital.</a:t>
            </a:r>
            <a:endParaRPr lang="es-BO" sz="1600" dirty="0"/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77279910-D078-DB12-48E7-3CF93DF04D9E}"/>
              </a:ext>
            </a:extLst>
          </p:cNvPr>
          <p:cNvSpPr txBox="1"/>
          <p:nvPr/>
        </p:nvSpPr>
        <p:spPr>
          <a:xfrm>
            <a:off x="143958" y="4228283"/>
            <a:ext cx="697355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1600" dirty="0"/>
              <a:t>Los resultados de la prueba del modelo con FP= 1, llega a demostrar que el modelo funciona.</a:t>
            </a:r>
            <a:endParaRPr lang="es-BO" sz="1600" dirty="0"/>
          </a:p>
        </p:txBody>
      </p:sp>
      <p:pic>
        <p:nvPicPr>
          <p:cNvPr id="4098" name="Picture 2" descr="Departamento de Tarija, Bolivia - Genealogía - FamilySearch Wiki">
            <a:extLst>
              <a:ext uri="{FF2B5EF4-FFF2-40B4-BE49-F238E27FC236}">
                <a16:creationId xmlns:a16="http://schemas.microsoft.com/office/drawing/2014/main" id="{36544A38-FDFB-D021-295D-69E1743290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1197" y="1535219"/>
            <a:ext cx="2148641" cy="14868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Bandera del departamento de Tarija">
            <a:extLst>
              <a:ext uri="{FF2B5EF4-FFF2-40B4-BE49-F238E27FC236}">
                <a16:creationId xmlns:a16="http://schemas.microsoft.com/office/drawing/2014/main" id="{CB4C7383-639D-7DC6-EB60-892E8AF445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7967" y="626248"/>
            <a:ext cx="2320278" cy="17943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Departamento de Cochabamba, Bolivia - Genealogía - FamilySearch Wiki">
            <a:extLst>
              <a:ext uri="{FF2B5EF4-FFF2-40B4-BE49-F238E27FC236}">
                <a16:creationId xmlns:a16="http://schemas.microsoft.com/office/drawing/2014/main" id="{D7D3D976-AFA3-54A5-DECF-93A5B00E1B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9518" y="2946253"/>
            <a:ext cx="1927293" cy="19465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FE551C29-67AA-C927-225D-AD199B242B7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89912" y="5554539"/>
            <a:ext cx="4817938" cy="8600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104" name="Picture 8" descr="Bandera del departamento de Cochabamba">
            <a:extLst>
              <a:ext uri="{FF2B5EF4-FFF2-40B4-BE49-F238E27FC236}">
                <a16:creationId xmlns:a16="http://schemas.microsoft.com/office/drawing/2014/main" id="{9FCDDEF4-5C45-9B04-5DCE-31FB578F9D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7689" y="3359549"/>
            <a:ext cx="2439035" cy="1886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93616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>
            <a:spLocks noGrp="1"/>
          </p:cNvSpPr>
          <p:nvPr>
            <p:ph type="title"/>
          </p:nvPr>
        </p:nvSpPr>
        <p:spPr>
          <a:xfrm>
            <a:off x="1565026" y="767230"/>
            <a:ext cx="3298804" cy="673860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s-ES" sz="3200" b="1" dirty="0">
                <a:solidFill>
                  <a:schemeClr val="tx1"/>
                </a:solidFill>
                <a:latin typeface="Franklin Gothic Medium Cond" panose="020B0606030402020204" pitchFamily="34" charset="0"/>
                <a:cs typeface="Times New Roman" panose="02020603050405020304" pitchFamily="18" charset="0"/>
              </a:rPr>
              <a:t>Recomendaciones </a:t>
            </a:r>
            <a:endParaRPr lang="es-ES" sz="3200" b="1" dirty="0">
              <a:solidFill>
                <a:schemeClr val="tx1"/>
              </a:solidFill>
              <a:effectLst/>
              <a:latin typeface="Helvetica" panose="020B06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" name="Imagen 7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6258" y="364873"/>
            <a:ext cx="845820" cy="12039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Imagen 8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07" r="-1" b="14911"/>
          <a:stretch/>
        </p:blipFill>
        <p:spPr bwMode="auto">
          <a:xfrm>
            <a:off x="8144979" y="288133"/>
            <a:ext cx="1271905" cy="112077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E5540284-0DC9-7CAD-49B3-A24884334642}"/>
              </a:ext>
            </a:extLst>
          </p:cNvPr>
          <p:cNvSpPr txBox="1"/>
          <p:nvPr/>
        </p:nvSpPr>
        <p:spPr>
          <a:xfrm>
            <a:off x="632297" y="1737025"/>
            <a:ext cx="861384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Recaudar información de los maestros y sus escuelas del año actual, para ver si la inclusión digital va mejorando año tras año.</a:t>
            </a:r>
            <a:endParaRPr lang="es-BO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592D14DE-EC30-7393-CAD0-34744B292588}"/>
              </a:ext>
            </a:extLst>
          </p:cNvPr>
          <p:cNvSpPr txBox="1"/>
          <p:nvPr/>
        </p:nvSpPr>
        <p:spPr>
          <a:xfrm>
            <a:off x="632297" y="2356125"/>
            <a:ext cx="861384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Recaudar la misma cantidad de registros de todos los departamento, para evitar el sesgo y mejorar el modelo.</a:t>
            </a:r>
            <a:endParaRPr lang="es-BO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A9A05142-B060-2201-449B-0845564B75F1}"/>
              </a:ext>
            </a:extLst>
          </p:cNvPr>
          <p:cNvSpPr txBox="1"/>
          <p:nvPr/>
        </p:nvSpPr>
        <p:spPr>
          <a:xfrm>
            <a:off x="632297" y="3002456"/>
            <a:ext cx="861384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Recaudar información de nuevas variables que surgen ante el avance de la tecnología que ayuden a determinar un alto impacto en la educación.</a:t>
            </a:r>
            <a:endParaRPr lang="es-BO" dirty="0"/>
          </a:p>
        </p:txBody>
      </p:sp>
      <p:pic>
        <p:nvPicPr>
          <p:cNvPr id="12" name="Imagen 11" descr="C:\Users\Usuario\Downloads\WhatsApp Image 2023-08-25 at 15.38.46.jpeg">
            <a:extLst>
              <a:ext uri="{FF2B5EF4-FFF2-40B4-BE49-F238E27FC236}">
                <a16:creationId xmlns:a16="http://schemas.microsoft.com/office/drawing/2014/main" id="{E219958C-473C-C5EB-C103-9DF243F194FF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972" y="5467125"/>
            <a:ext cx="2078107" cy="124729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215550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6258" y="364873"/>
            <a:ext cx="845820" cy="12039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Imagen 8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07" r="-1" b="14911"/>
          <a:stretch/>
        </p:blipFill>
        <p:spPr bwMode="auto">
          <a:xfrm>
            <a:off x="8144979" y="288133"/>
            <a:ext cx="1271905" cy="112077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0B7B523E-B15C-5578-3326-5DF0C0DAAA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8236" y="868810"/>
            <a:ext cx="5793732" cy="3041709"/>
          </a:xfrm>
          <a:prstGeom prst="rect">
            <a:avLst/>
          </a:prstGeom>
        </p:spPr>
      </p:pic>
      <p:pic>
        <p:nvPicPr>
          <p:cNvPr id="11" name="Imagen 10" descr="C:\Users\Usuario\Downloads\WhatsApp Image 2023-08-25 at 15.38.46.jpeg">
            <a:extLst>
              <a:ext uri="{FF2B5EF4-FFF2-40B4-BE49-F238E27FC236}">
                <a16:creationId xmlns:a16="http://schemas.microsoft.com/office/drawing/2014/main" id="{28903075-116D-F663-ED63-EAC9F09F6EE3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650" y="5379316"/>
            <a:ext cx="2078107" cy="12472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Proverbios 4:7 | Verses, Lockscreen">
            <a:extLst>
              <a:ext uri="{FF2B5EF4-FFF2-40B4-BE49-F238E27FC236}">
                <a16:creationId xmlns:a16="http://schemas.microsoft.com/office/drawing/2014/main" id="{88434188-084F-A59D-70C3-5D8F928CAE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7782" y="3261156"/>
            <a:ext cx="2817779" cy="28177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37525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>
            <a:spLocks noGrp="1"/>
          </p:cNvSpPr>
          <p:nvPr>
            <p:ph type="title"/>
          </p:nvPr>
        </p:nvSpPr>
        <p:spPr>
          <a:xfrm>
            <a:off x="1501793" y="594442"/>
            <a:ext cx="6643186" cy="814466"/>
          </a:xfrm>
        </p:spPr>
        <p:txBody>
          <a:bodyPr/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s-ES" sz="3200" b="1" dirty="0">
                <a:solidFill>
                  <a:schemeClr val="tx1"/>
                </a:solidFill>
                <a:latin typeface="Franklin Gothic Medium Cond" panose="020B0606030402020204" pitchFamily="34" charset="0"/>
                <a:cs typeface="Times New Roman" panose="02020603050405020304" pitchFamily="18" charset="0"/>
              </a:rPr>
              <a:t>Problemática</a:t>
            </a:r>
            <a:endParaRPr lang="es-ES" sz="2800" b="1" dirty="0">
              <a:solidFill>
                <a:schemeClr val="tx1"/>
              </a:solidFill>
              <a:effectLst/>
              <a:latin typeface="Helvetica" panose="020B06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" name="Imagen 7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6258" y="364873"/>
            <a:ext cx="845820" cy="12039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84" name="Picture 12" descr="Una fractura abierta fotografías e imágenes de alta resolución - Alamy">
            <a:extLst>
              <a:ext uri="{FF2B5EF4-FFF2-40B4-BE49-F238E27FC236}">
                <a16:creationId xmlns:a16="http://schemas.microsoft.com/office/drawing/2014/main" id="{43CEF03B-E920-C97C-7B10-3AF715788A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631"/>
          <a:stretch/>
        </p:blipFill>
        <p:spPr bwMode="auto">
          <a:xfrm>
            <a:off x="2535470" y="1711402"/>
            <a:ext cx="6881413" cy="5068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n 8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07" r="-1" b="14911"/>
          <a:stretch/>
        </p:blipFill>
        <p:spPr bwMode="auto">
          <a:xfrm>
            <a:off x="8144979" y="288133"/>
            <a:ext cx="1271905" cy="112077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Marcador de contenido 1"/>
          <p:cNvSpPr>
            <a:spLocks noGrp="1"/>
          </p:cNvSpPr>
          <p:nvPr>
            <p:ph idx="1"/>
          </p:nvPr>
        </p:nvSpPr>
        <p:spPr>
          <a:xfrm>
            <a:off x="198678" y="1737483"/>
            <a:ext cx="8418028" cy="1000900"/>
          </a:xfrm>
        </p:spPr>
        <p:txBody>
          <a:bodyPr/>
          <a:lstStyle/>
          <a:p>
            <a:pPr marL="0" indent="0">
              <a:buNone/>
            </a:pPr>
            <a:r>
              <a:rPr lang="es-ES" dirty="0"/>
              <a:t>El no contar con información final sobre si el programa de inclusión digital logró reducir la brecha digital en la educación o si el programa tuvo impacto o no es la mayor problemática para AGETIC.</a:t>
            </a:r>
            <a:endParaRPr lang="es-BO" dirty="0"/>
          </a:p>
        </p:txBody>
      </p:sp>
      <p:pic>
        <p:nvPicPr>
          <p:cNvPr id="12" name="Imagen 11" descr="C:\Users\Usuario\Downloads\WhatsApp Image 2023-08-25 at 15.38.46.jpeg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46" y="5326912"/>
            <a:ext cx="2078107" cy="124729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4" name="Picture 2" descr="Brecha digital y Brecha cognitiva. | TICs en Medicina Wiki | Fandom">
            <a:extLst>
              <a:ext uri="{FF2B5EF4-FFF2-40B4-BE49-F238E27FC236}">
                <a16:creationId xmlns:a16="http://schemas.microsoft.com/office/drawing/2014/main" id="{37971FB5-DA41-CEA0-8E54-B69DA90A1B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7278" y="70916"/>
            <a:ext cx="1905000" cy="1685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ómo las aulas inteligentes pueden ayudar a mejorar la brecha digital en la  educación – Samsung Newsroom Perú">
            <a:extLst>
              <a:ext uri="{FF2B5EF4-FFF2-40B4-BE49-F238E27FC236}">
                <a16:creationId xmlns:a16="http://schemas.microsoft.com/office/drawing/2014/main" id="{A0BA8752-4A27-93B5-E2F6-865EFDA949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1049" y="4548223"/>
            <a:ext cx="3343740" cy="223122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Sin computadoras ni wifi: Padres piden que se aleje de la tecnología a los  chicos en las escuelas - Critica Sur">
            <a:extLst>
              <a:ext uri="{FF2B5EF4-FFF2-40B4-BE49-F238E27FC236}">
                <a16:creationId xmlns:a16="http://schemas.microsoft.com/office/drawing/2014/main" id="{0FC7E242-E06F-0A29-DEE0-96938C1163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46" y="2880952"/>
            <a:ext cx="3645975" cy="242788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Tecnología educativa: Ventajas, importancia y retos futuros">
            <a:extLst>
              <a:ext uri="{FF2B5EF4-FFF2-40B4-BE49-F238E27FC236}">
                <a16:creationId xmlns:a16="http://schemas.microsoft.com/office/drawing/2014/main" id="{5376435F-CDCC-DC08-8199-A88E9B945A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0931" y="1986154"/>
            <a:ext cx="3396853" cy="190938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Ideas y propuestas para aprovechar la tecnología en educación, en cualquier  asignatura y curso">
            <a:extLst>
              <a:ext uri="{FF2B5EF4-FFF2-40B4-BE49-F238E27FC236}">
                <a16:creationId xmlns:a16="http://schemas.microsoft.com/office/drawing/2014/main" id="{AEA38871-8F16-945F-4BCB-B2B233D609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6706" y="4179246"/>
            <a:ext cx="3437562" cy="206253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36914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/>
          <p:cNvSpPr>
            <a:spLocks noGrp="1"/>
          </p:cNvSpPr>
          <p:nvPr>
            <p:ph idx="1"/>
          </p:nvPr>
        </p:nvSpPr>
        <p:spPr>
          <a:xfrm>
            <a:off x="396258" y="1705983"/>
            <a:ext cx="8602853" cy="703685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s-ES" sz="1700" dirty="0">
                <a:solidFill>
                  <a:schemeClr val="tx1"/>
                </a:solidFill>
              </a:rPr>
              <a:t>Realizar un modelo de clasificación de impacto del programa inclusión digital según la infraestructura y enseñanza en las escuelas públicas utilizando machine learning</a:t>
            </a:r>
            <a:endParaRPr lang="es-BO" sz="1700" dirty="0">
              <a:solidFill>
                <a:schemeClr val="tx1"/>
              </a:solidFill>
            </a:endParaRPr>
          </a:p>
        </p:txBody>
      </p:sp>
      <p:sp>
        <p:nvSpPr>
          <p:cNvPr id="7" name="Título 1"/>
          <p:cNvSpPr>
            <a:spLocks noGrp="1"/>
          </p:cNvSpPr>
          <p:nvPr>
            <p:ph type="title"/>
          </p:nvPr>
        </p:nvSpPr>
        <p:spPr>
          <a:xfrm>
            <a:off x="1479662" y="808743"/>
            <a:ext cx="3274488" cy="814466"/>
          </a:xfrm>
        </p:spPr>
        <p:txBody>
          <a:bodyPr/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s-ES" sz="3200" b="1" dirty="0">
                <a:solidFill>
                  <a:schemeClr val="tx1"/>
                </a:solidFill>
                <a:effectLst/>
                <a:latin typeface="Franklin Gothic Medium Cond" panose="020B0606030402020204" pitchFamily="34" charset="0"/>
                <a:cs typeface="Times New Roman" panose="02020603050405020304" pitchFamily="18" charset="0"/>
              </a:rPr>
              <a:t>Objetiv</a:t>
            </a:r>
            <a:r>
              <a:rPr lang="es-ES" sz="3200" b="1" dirty="0">
                <a:solidFill>
                  <a:schemeClr val="tx1"/>
                </a:solidFill>
                <a:latin typeface="Franklin Gothic Medium Cond" panose="020B0606030402020204" pitchFamily="34" charset="0"/>
                <a:cs typeface="Times New Roman" panose="02020603050405020304" pitchFamily="18" charset="0"/>
              </a:rPr>
              <a:t>o general</a:t>
            </a:r>
            <a:endParaRPr lang="es-ES" sz="2800" b="1" dirty="0">
              <a:solidFill>
                <a:schemeClr val="tx1"/>
              </a:solidFill>
              <a:effectLst/>
              <a:latin typeface="Helvetica" panose="020B06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" name="Imagen 7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6258" y="364873"/>
            <a:ext cx="845820" cy="12039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Imagen 8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07" r="-1" b="14911"/>
          <a:stretch/>
        </p:blipFill>
        <p:spPr bwMode="auto">
          <a:xfrm>
            <a:off x="8144979" y="288133"/>
            <a:ext cx="1271905" cy="112077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2" name="Imagen 11" descr="C:\Users\Usuario\Downloads\WhatsApp Image 2023-08-25 at 15.38.46.jpe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46" y="5326912"/>
            <a:ext cx="2078107" cy="124729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ítulo 1">
            <a:extLst>
              <a:ext uri="{FF2B5EF4-FFF2-40B4-BE49-F238E27FC236}">
                <a16:creationId xmlns:a16="http://schemas.microsoft.com/office/drawing/2014/main" id="{0383BE0C-E60E-D28B-6E44-0645D6025BEB}"/>
              </a:ext>
            </a:extLst>
          </p:cNvPr>
          <p:cNvSpPr txBox="1">
            <a:spLocks/>
          </p:cNvSpPr>
          <p:nvPr/>
        </p:nvSpPr>
        <p:spPr>
          <a:xfrm>
            <a:off x="211432" y="2448668"/>
            <a:ext cx="6643186" cy="81446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lnSpc>
                <a:spcPct val="120000"/>
              </a:lnSpc>
            </a:pPr>
            <a:r>
              <a:rPr lang="es-ES" sz="3200" b="1" dirty="0">
                <a:solidFill>
                  <a:schemeClr val="tx1"/>
                </a:solidFill>
                <a:latin typeface="Franklin Gothic Medium Cond" panose="020B0606030402020204" pitchFamily="34" charset="0"/>
                <a:cs typeface="Times New Roman" panose="02020603050405020304" pitchFamily="18" charset="0"/>
              </a:rPr>
              <a:t>Objetivos específicos</a:t>
            </a:r>
            <a:endParaRPr lang="es-ES" sz="2800" b="1" dirty="0">
              <a:solidFill>
                <a:schemeClr val="tx1"/>
              </a:solidFill>
              <a:latin typeface="Helvetica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Marcador de contenido 1">
            <a:extLst>
              <a:ext uri="{FF2B5EF4-FFF2-40B4-BE49-F238E27FC236}">
                <a16:creationId xmlns:a16="http://schemas.microsoft.com/office/drawing/2014/main" id="{2C6B5374-2181-175D-CACA-F2777981D291}"/>
              </a:ext>
            </a:extLst>
          </p:cNvPr>
          <p:cNvSpPr txBox="1">
            <a:spLocks/>
          </p:cNvSpPr>
          <p:nvPr/>
        </p:nvSpPr>
        <p:spPr>
          <a:xfrm>
            <a:off x="387557" y="3306908"/>
            <a:ext cx="9040598" cy="30069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Wingdings 3" charset="2"/>
              <a:buNone/>
            </a:pPr>
            <a:r>
              <a:rPr lang="es-ES" dirty="0">
                <a:solidFill>
                  <a:schemeClr val="tx1"/>
                </a:solidFill>
              </a:rPr>
              <a:t>Recopilar la información primaria y secundaria de maestros y sus escuelas públicas.</a:t>
            </a:r>
            <a:endParaRPr lang="es-BO" dirty="0">
              <a:solidFill>
                <a:schemeClr val="tx1"/>
              </a:solidFill>
            </a:endParaRPr>
          </a:p>
        </p:txBody>
      </p:sp>
      <p:sp>
        <p:nvSpPr>
          <p:cNvPr id="5" name="Marcador de contenido 1">
            <a:extLst>
              <a:ext uri="{FF2B5EF4-FFF2-40B4-BE49-F238E27FC236}">
                <a16:creationId xmlns:a16="http://schemas.microsoft.com/office/drawing/2014/main" id="{E0E6B921-5492-C6A1-CA5F-A31AF947482E}"/>
              </a:ext>
            </a:extLst>
          </p:cNvPr>
          <p:cNvSpPr txBox="1">
            <a:spLocks/>
          </p:cNvSpPr>
          <p:nvPr/>
        </p:nvSpPr>
        <p:spPr>
          <a:xfrm>
            <a:off x="388646" y="3619484"/>
            <a:ext cx="8726171" cy="72944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Wingdings 3" charset="2"/>
              <a:buNone/>
            </a:pPr>
            <a:r>
              <a:rPr lang="es-ES" dirty="0">
                <a:solidFill>
                  <a:schemeClr val="tx1"/>
                </a:solidFill>
              </a:rPr>
              <a:t>Realizar un Análisis Exploratorio de Datos, del conjunto de información obtenida, para descubrir relación entre variables, características sobresalientes e información valiosa.</a:t>
            </a:r>
            <a:endParaRPr lang="es-BO" dirty="0">
              <a:solidFill>
                <a:schemeClr val="tx1"/>
              </a:solidFill>
            </a:endParaRPr>
          </a:p>
        </p:txBody>
      </p:sp>
      <p:sp>
        <p:nvSpPr>
          <p:cNvPr id="6" name="Marcador de contenido 1">
            <a:extLst>
              <a:ext uri="{FF2B5EF4-FFF2-40B4-BE49-F238E27FC236}">
                <a16:creationId xmlns:a16="http://schemas.microsoft.com/office/drawing/2014/main" id="{1191955A-6DD0-6226-BD30-760967E9CCD2}"/>
              </a:ext>
            </a:extLst>
          </p:cNvPr>
          <p:cNvSpPr txBox="1">
            <a:spLocks/>
          </p:cNvSpPr>
          <p:nvPr/>
        </p:nvSpPr>
        <p:spPr>
          <a:xfrm>
            <a:off x="396258" y="4348927"/>
            <a:ext cx="8718559" cy="72944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Wingdings 3" charset="2"/>
              <a:buNone/>
            </a:pPr>
            <a:r>
              <a:rPr lang="es-ES" dirty="0">
                <a:solidFill>
                  <a:schemeClr val="tx1"/>
                </a:solidFill>
              </a:rPr>
              <a:t>Realizar el modelado, entrenamiento y prueba del modelo de clasificación de aprendizaje supervisado de machine learning, para determinar el tipo de impacto que tuvo la inclusión digital</a:t>
            </a:r>
            <a:r>
              <a:rPr lang="es-ES" dirty="0"/>
              <a:t>.</a:t>
            </a:r>
            <a:endParaRPr lang="es-BO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41A68404-969E-D09B-C52A-D9338E1064D5}"/>
              </a:ext>
            </a:extLst>
          </p:cNvPr>
          <p:cNvSpPr txBox="1"/>
          <p:nvPr/>
        </p:nvSpPr>
        <p:spPr>
          <a:xfrm>
            <a:off x="2564956" y="5040586"/>
            <a:ext cx="6637409" cy="14003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ES" sz="1700" dirty="0"/>
              <a:t>Evaluar y comparar los diferentes modelos de clasificación como árboles de decisión, máquinas de vectores de soporte (SVM), clasificación de Naive Bayes, K vecinos más cercanos (KNN), regresión logística y redes neuronales, para determinar cuál es el más apropiado</a:t>
            </a:r>
            <a:endParaRPr lang="es-BO" sz="1700" dirty="0"/>
          </a:p>
        </p:txBody>
      </p:sp>
      <p:pic>
        <p:nvPicPr>
          <p:cNvPr id="1028" name="Picture 4" descr="documento línea icono. sencillo contorno estilo. nota, información, papel,  hoja, pictograma, contrato, Copiar concepto. página archivo, lista texto  vector ilustración aislado para web diseño. eps 10 21487239 Vector en  Vecteezy">
            <a:extLst>
              <a:ext uri="{FF2B5EF4-FFF2-40B4-BE49-F238E27FC236}">
                <a16:creationId xmlns:a16="http://schemas.microsoft.com/office/drawing/2014/main" id="{A387A021-B841-4992-46E1-031ED3C1D8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70" t="12908" r="15626" b="13900"/>
          <a:stretch/>
        </p:blipFill>
        <p:spPr bwMode="auto">
          <a:xfrm>
            <a:off x="9038935" y="2197526"/>
            <a:ext cx="1169423" cy="12314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Estadística | Análisis exploratorio de Datos (EDA) | Gráficos y  visualización | by Juan Martín Franco | Medium">
            <a:extLst>
              <a:ext uri="{FF2B5EF4-FFF2-40B4-BE49-F238E27FC236}">
                <a16:creationId xmlns:a16="http://schemas.microsoft.com/office/drawing/2014/main" id="{3FDA0E85-7FA9-7A93-5F11-56B75223A9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61" r="12658"/>
          <a:stretch/>
        </p:blipFill>
        <p:spPr bwMode="auto">
          <a:xfrm>
            <a:off x="10478034" y="2779105"/>
            <a:ext cx="1480838" cy="13183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AutoShape 8" descr="Modelos de Machine Learning | OpenWebinars">
            <a:extLst>
              <a:ext uri="{FF2B5EF4-FFF2-40B4-BE49-F238E27FC236}">
                <a16:creationId xmlns:a16="http://schemas.microsoft.com/office/drawing/2014/main" id="{4330198D-CA4D-4680-AA91-1F6EC048494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BO"/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07A733FD-AF0B-0718-CCBD-E3D2926597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40811" y="4348926"/>
            <a:ext cx="1842703" cy="14242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693334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1CDD92-DAFB-5312-9BC1-65BAA4CA0C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CBFC2DCF-A442-FCF4-5F03-F2DBC2559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2229" y="124948"/>
            <a:ext cx="3858148" cy="723571"/>
          </a:xfrm>
        </p:spPr>
        <p:txBody>
          <a:bodyPr>
            <a:normAutofit fontScale="90000"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s-ES" sz="4000" b="1" dirty="0">
                <a:solidFill>
                  <a:schemeClr val="tx1"/>
                </a:solidFill>
                <a:latin typeface="Franklin Gothic Medium Cond" panose="020B0606030402020204" pitchFamily="34" charset="0"/>
                <a:cs typeface="Times New Roman" panose="02020603050405020304" pitchFamily="18" charset="0"/>
              </a:rPr>
              <a:t>Metodología</a:t>
            </a:r>
            <a:endParaRPr lang="es-ES" sz="4000" b="1" dirty="0">
              <a:solidFill>
                <a:schemeClr val="tx1"/>
              </a:solidFill>
              <a:effectLst/>
              <a:latin typeface="Helvetica" panose="020B06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DED4E22A-3835-EC51-60A2-79F76E88B647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6258" y="364873"/>
            <a:ext cx="845820" cy="12039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EC3C4E88-1155-FB85-C05C-53ED5C154FD7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07" r="-1" b="14911"/>
          <a:stretch/>
        </p:blipFill>
        <p:spPr bwMode="auto">
          <a:xfrm>
            <a:off x="8144979" y="288133"/>
            <a:ext cx="1271905" cy="112077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2" name="Imagen 11" descr="C:\Users\Usuario\Downloads\WhatsApp Image 2023-08-25 at 15.38.46.jpeg">
            <a:extLst>
              <a:ext uri="{FF2B5EF4-FFF2-40B4-BE49-F238E27FC236}">
                <a16:creationId xmlns:a16="http://schemas.microsoft.com/office/drawing/2014/main" id="{D58D8957-006E-0674-19C2-BFB669271318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46" y="5326912"/>
            <a:ext cx="2078107" cy="12472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B50E45FA-74FD-77B5-1EBC-E8AA6378B1E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92" b="48046"/>
          <a:stretch/>
        </p:blipFill>
        <p:spPr bwMode="auto">
          <a:xfrm>
            <a:off x="2318512" y="688842"/>
            <a:ext cx="6614723" cy="597891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100" name="Picture 4" descr="Google Colaboratory Colab - Guía Completa Español - Marketing Branding">
            <a:extLst>
              <a:ext uri="{FF2B5EF4-FFF2-40B4-BE49-F238E27FC236}">
                <a16:creationId xmlns:a16="http://schemas.microsoft.com/office/drawing/2014/main" id="{E9292C49-1D30-A6F1-1EB7-0DDE7697E4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1821" y="168949"/>
            <a:ext cx="1805942" cy="12039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La importancia de Power BI en tu empresa">
            <a:extLst>
              <a:ext uri="{FF2B5EF4-FFF2-40B4-BE49-F238E27FC236}">
                <a16:creationId xmlns:a16="http://schemas.microsoft.com/office/drawing/2014/main" id="{F4714D95-B9FA-BDC2-1968-1980DEA6E7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1627" y="1568833"/>
            <a:ext cx="2846501" cy="131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TABLEAU TOUR FOR BEGINNERS: AROUND TABLEAU DASHBOARD IN A FEW MINUTES-INTRO  TUTORIALS">
            <a:extLst>
              <a:ext uri="{FF2B5EF4-FFF2-40B4-BE49-F238E27FC236}">
                <a16:creationId xmlns:a16="http://schemas.microsoft.com/office/drawing/2014/main" id="{87E90C90-E59B-09A5-A275-FC610F808D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2077" y="3081263"/>
            <a:ext cx="2358421" cy="14150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Ciencia de Datos: CRISP-DM y su proceso de implementación | América Sistemas">
            <a:extLst>
              <a:ext uri="{FF2B5EF4-FFF2-40B4-BE49-F238E27FC236}">
                <a16:creationId xmlns:a16="http://schemas.microsoft.com/office/drawing/2014/main" id="{DB5AA372-8F54-C41E-A3E6-0E0B52EBB8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35417"/>
            <a:ext cx="2780747" cy="1793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 descr="Ejemplos de dashboards">
            <a:extLst>
              <a:ext uri="{FF2B5EF4-FFF2-40B4-BE49-F238E27FC236}">
                <a16:creationId xmlns:a16="http://schemas.microsoft.com/office/drawing/2014/main" id="{2EDECB36-1456-838D-0B0C-57FAAB9985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9117" y="4948233"/>
            <a:ext cx="3069011" cy="1719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ítulo 1">
            <a:extLst>
              <a:ext uri="{FF2B5EF4-FFF2-40B4-BE49-F238E27FC236}">
                <a16:creationId xmlns:a16="http://schemas.microsoft.com/office/drawing/2014/main" id="{76AC0AE7-5A7C-1C33-0F59-32D4E45FDD11}"/>
              </a:ext>
            </a:extLst>
          </p:cNvPr>
          <p:cNvSpPr txBox="1">
            <a:spLocks/>
          </p:cNvSpPr>
          <p:nvPr/>
        </p:nvSpPr>
        <p:spPr>
          <a:xfrm>
            <a:off x="1332229" y="848519"/>
            <a:ext cx="3021569" cy="51451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lnSpc>
                <a:spcPct val="120000"/>
              </a:lnSpc>
            </a:pPr>
            <a:r>
              <a:rPr lang="es-ES" sz="2400" b="1" dirty="0">
                <a:solidFill>
                  <a:schemeClr val="tx1"/>
                </a:solidFill>
                <a:latin typeface="Franklin Gothic Medium Cond" panose="020B0606030402020204" pitchFamily="34" charset="0"/>
                <a:cs typeface="Times New Roman" panose="02020603050405020304" pitchFamily="18" charset="0"/>
              </a:rPr>
              <a:t>Modelo CRIPS-DM</a:t>
            </a:r>
            <a:endParaRPr lang="es-ES" sz="2000" b="1" dirty="0">
              <a:solidFill>
                <a:schemeClr val="tx1"/>
              </a:solidFill>
              <a:latin typeface="Helvetica" panose="020B06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22527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>
            <a:spLocks noGrp="1"/>
          </p:cNvSpPr>
          <p:nvPr>
            <p:ph type="title"/>
          </p:nvPr>
        </p:nvSpPr>
        <p:spPr>
          <a:xfrm>
            <a:off x="1215251" y="64370"/>
            <a:ext cx="3858148" cy="723571"/>
          </a:xfrm>
        </p:spPr>
        <p:txBody>
          <a:bodyPr>
            <a:normAutofit fontScale="90000"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s-ES" sz="4000" b="1" dirty="0">
                <a:solidFill>
                  <a:schemeClr val="tx1"/>
                </a:solidFill>
                <a:latin typeface="Franklin Gothic Medium Cond" panose="020B0606030402020204" pitchFamily="34" charset="0"/>
                <a:cs typeface="Times New Roman" panose="02020603050405020304" pitchFamily="18" charset="0"/>
              </a:rPr>
              <a:t>Metodología</a:t>
            </a:r>
            <a:endParaRPr lang="es-ES" sz="4000" b="1" dirty="0">
              <a:solidFill>
                <a:schemeClr val="tx1"/>
              </a:solidFill>
              <a:effectLst/>
              <a:latin typeface="Helvetica" panose="020B06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" name="Imagen 7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6258" y="364873"/>
            <a:ext cx="845820" cy="12039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Imagen 8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07" r="-1" b="14911"/>
          <a:stretch/>
        </p:blipFill>
        <p:spPr bwMode="auto">
          <a:xfrm>
            <a:off x="8144979" y="288133"/>
            <a:ext cx="1271905" cy="112077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2" name="Imagen 11" descr="C:\Users\Usuario\Downloads\WhatsApp Image 2023-08-25 at 15.38.46.jpe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46" y="5326912"/>
            <a:ext cx="2078107" cy="12472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28EEA034-D81E-70E9-B909-A7127DC6DA9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301"/>
          <a:stretch/>
        </p:blipFill>
        <p:spPr bwMode="auto">
          <a:xfrm>
            <a:off x="2707638" y="1253190"/>
            <a:ext cx="5661390" cy="560481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100" name="Picture 4" descr="Google Colaboratory Colab - Guía Completa Español - Marketing Branding">
            <a:extLst>
              <a:ext uri="{FF2B5EF4-FFF2-40B4-BE49-F238E27FC236}">
                <a16:creationId xmlns:a16="http://schemas.microsoft.com/office/drawing/2014/main" id="{87D9B2A3-3D43-A0B8-22BF-538DE51E41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2186" y="364872"/>
            <a:ext cx="1805942" cy="12039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La importancia de Power BI en tu empresa">
            <a:extLst>
              <a:ext uri="{FF2B5EF4-FFF2-40B4-BE49-F238E27FC236}">
                <a16:creationId xmlns:a16="http://schemas.microsoft.com/office/drawing/2014/main" id="{CFCD7064-D649-8545-D7F3-87618B7EBE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1627" y="1766710"/>
            <a:ext cx="2846501" cy="131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TABLEAU TOUR FOR BEGINNERS: AROUND TABLEAU DASHBOARD IN A FEW MINUTES-INTRO  TUTORIALS">
            <a:extLst>
              <a:ext uri="{FF2B5EF4-FFF2-40B4-BE49-F238E27FC236}">
                <a16:creationId xmlns:a16="http://schemas.microsoft.com/office/drawing/2014/main" id="{E5ED2ACC-F31F-92C4-7CC5-815B5FFD38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9707" y="3265134"/>
            <a:ext cx="2358421" cy="14150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Ciencia de Datos: CRISP-DM y su proceso de implementación | América Sistemas">
            <a:extLst>
              <a:ext uri="{FF2B5EF4-FFF2-40B4-BE49-F238E27FC236}">
                <a16:creationId xmlns:a16="http://schemas.microsoft.com/office/drawing/2014/main" id="{28C8730B-86EF-75CB-066F-CFA85377E2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872" y="1876724"/>
            <a:ext cx="2892192" cy="1865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 descr="Ejemplos de dashboards">
            <a:extLst>
              <a:ext uri="{FF2B5EF4-FFF2-40B4-BE49-F238E27FC236}">
                <a16:creationId xmlns:a16="http://schemas.microsoft.com/office/drawing/2014/main" id="{656B966E-E348-55E4-E9AD-90CE38BEB6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9117" y="4850342"/>
            <a:ext cx="3069011" cy="1719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ítulo 1"/>
          <p:cNvSpPr txBox="1">
            <a:spLocks/>
          </p:cNvSpPr>
          <p:nvPr/>
        </p:nvSpPr>
        <p:spPr>
          <a:xfrm>
            <a:off x="1215251" y="663875"/>
            <a:ext cx="3021569" cy="51451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lnSpc>
                <a:spcPct val="120000"/>
              </a:lnSpc>
            </a:pPr>
            <a:r>
              <a:rPr lang="es-ES" sz="2400" b="1" dirty="0">
                <a:solidFill>
                  <a:schemeClr val="tx1"/>
                </a:solidFill>
                <a:latin typeface="Franklin Gothic Medium Cond" panose="020B0606030402020204" pitchFamily="34" charset="0"/>
                <a:cs typeface="Times New Roman" panose="02020603050405020304" pitchFamily="18" charset="0"/>
              </a:rPr>
              <a:t>Modelo CRIPS-DM</a:t>
            </a:r>
            <a:endParaRPr lang="es-ES" sz="2000" b="1" dirty="0">
              <a:solidFill>
                <a:schemeClr val="tx1"/>
              </a:solidFill>
              <a:latin typeface="Helvetica" panose="020B06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86075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>
            <a:spLocks noGrp="1"/>
          </p:cNvSpPr>
          <p:nvPr>
            <p:ph type="title"/>
          </p:nvPr>
        </p:nvSpPr>
        <p:spPr>
          <a:xfrm>
            <a:off x="1501793" y="594442"/>
            <a:ext cx="6643186" cy="814466"/>
          </a:xfrm>
        </p:spPr>
        <p:txBody>
          <a:bodyPr/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s-ES" sz="3200" b="1" dirty="0">
                <a:solidFill>
                  <a:schemeClr val="tx1"/>
                </a:solidFill>
                <a:latin typeface="Franklin Gothic Medium Cond" panose="020B0606030402020204" pitchFamily="34" charset="0"/>
                <a:cs typeface="Times New Roman" panose="02020603050405020304" pitchFamily="18" charset="0"/>
              </a:rPr>
              <a:t>Comprensión del Negocio</a:t>
            </a:r>
            <a:endParaRPr lang="es-ES" sz="2800" b="1" dirty="0">
              <a:solidFill>
                <a:schemeClr val="tx1"/>
              </a:solidFill>
              <a:effectLst/>
              <a:latin typeface="Helvetica" panose="020B06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" name="Imagen 7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6258" y="364873"/>
            <a:ext cx="845820" cy="12039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Imagen 8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07" r="-1" b="14911"/>
          <a:stretch/>
        </p:blipFill>
        <p:spPr bwMode="auto">
          <a:xfrm>
            <a:off x="8144979" y="288133"/>
            <a:ext cx="1271905" cy="112077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2" name="Imagen 11" descr="C:\Users\Usuario\Downloads\WhatsApp Image 2023-08-25 at 15.38.46.jpe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4204" y="5356095"/>
            <a:ext cx="2078107" cy="12472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96994742-41BF-0148-2524-C2B25AF3BD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2926" y="1471922"/>
            <a:ext cx="7774348" cy="5101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9927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>
            <a:spLocks noGrp="1"/>
          </p:cNvSpPr>
          <p:nvPr>
            <p:ph type="title"/>
          </p:nvPr>
        </p:nvSpPr>
        <p:spPr>
          <a:xfrm>
            <a:off x="1501793" y="594442"/>
            <a:ext cx="6643186" cy="814466"/>
          </a:xfrm>
        </p:spPr>
        <p:txBody>
          <a:bodyPr/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s-ES" sz="3200" b="1" dirty="0">
                <a:solidFill>
                  <a:schemeClr val="tx1"/>
                </a:solidFill>
                <a:latin typeface="Franklin Gothic Medium Cond" panose="020B0606030402020204" pitchFamily="34" charset="0"/>
                <a:cs typeface="Times New Roman" panose="02020603050405020304" pitchFamily="18" charset="0"/>
              </a:rPr>
              <a:t>Comprensión de Datos</a:t>
            </a:r>
            <a:endParaRPr lang="es-ES" sz="2800" b="1" dirty="0">
              <a:solidFill>
                <a:schemeClr val="tx1"/>
              </a:solidFill>
              <a:effectLst/>
              <a:latin typeface="Helvetica" panose="020B06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" name="Imagen 7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6258" y="364873"/>
            <a:ext cx="845820" cy="12039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Imagen 8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07" r="-1" b="14911"/>
          <a:stretch/>
        </p:blipFill>
        <p:spPr bwMode="auto">
          <a:xfrm>
            <a:off x="8144979" y="288133"/>
            <a:ext cx="1271905" cy="112077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2" name="Imagen 11" descr="C:\Users\Usuario\Downloads\WhatsApp Image 2023-08-25 at 15.38.46.jpe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46" y="5326912"/>
            <a:ext cx="2078107" cy="124729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Rectángulo: esquinas redondeadas 15">
            <a:extLst>
              <a:ext uri="{FF2B5EF4-FFF2-40B4-BE49-F238E27FC236}">
                <a16:creationId xmlns:a16="http://schemas.microsoft.com/office/drawing/2014/main" id="{218814E2-67D2-2802-DDFE-42C5EC3D3C52}"/>
              </a:ext>
            </a:extLst>
          </p:cNvPr>
          <p:cNvSpPr/>
          <p:nvPr/>
        </p:nvSpPr>
        <p:spPr>
          <a:xfrm>
            <a:off x="319986" y="1714700"/>
            <a:ext cx="1844184" cy="51290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/>
              <a:t>Datos personales profesor</a:t>
            </a:r>
            <a:endParaRPr lang="es-BO" sz="1600" dirty="0"/>
          </a:p>
        </p:txBody>
      </p:sp>
      <p:sp>
        <p:nvSpPr>
          <p:cNvPr id="17" name="Rectángulo: esquinas redondeadas 16">
            <a:extLst>
              <a:ext uri="{FF2B5EF4-FFF2-40B4-BE49-F238E27FC236}">
                <a16:creationId xmlns:a16="http://schemas.microsoft.com/office/drawing/2014/main" id="{AB6B5C29-ECE5-92D9-7391-8DC9BD94CF6A}"/>
              </a:ext>
            </a:extLst>
          </p:cNvPr>
          <p:cNvSpPr/>
          <p:nvPr/>
        </p:nvSpPr>
        <p:spPr>
          <a:xfrm>
            <a:off x="2369280" y="1714700"/>
            <a:ext cx="1844184" cy="51290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/>
              <a:t>Herramientas de apoyo</a:t>
            </a:r>
            <a:endParaRPr lang="es-BO" sz="1600" dirty="0"/>
          </a:p>
        </p:txBody>
      </p:sp>
      <p:sp>
        <p:nvSpPr>
          <p:cNvPr id="18" name="Rectángulo: esquinas redondeadas 17">
            <a:extLst>
              <a:ext uri="{FF2B5EF4-FFF2-40B4-BE49-F238E27FC236}">
                <a16:creationId xmlns:a16="http://schemas.microsoft.com/office/drawing/2014/main" id="{647E843C-95C2-38E1-9818-6E5D291C65A8}"/>
              </a:ext>
            </a:extLst>
          </p:cNvPr>
          <p:cNvSpPr/>
          <p:nvPr/>
        </p:nvSpPr>
        <p:spPr>
          <a:xfrm>
            <a:off x="4418574" y="1714700"/>
            <a:ext cx="1844184" cy="51290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/>
              <a:t>Redes Sociales</a:t>
            </a:r>
            <a:endParaRPr lang="es-BO" sz="1600" dirty="0"/>
          </a:p>
        </p:txBody>
      </p:sp>
      <p:sp>
        <p:nvSpPr>
          <p:cNvPr id="19" name="Rectángulo: esquinas redondeadas 18">
            <a:extLst>
              <a:ext uri="{FF2B5EF4-FFF2-40B4-BE49-F238E27FC236}">
                <a16:creationId xmlns:a16="http://schemas.microsoft.com/office/drawing/2014/main" id="{2623E925-1C10-4FA8-E377-AEEB9FDAE60A}"/>
              </a:ext>
            </a:extLst>
          </p:cNvPr>
          <p:cNvSpPr/>
          <p:nvPr/>
        </p:nvSpPr>
        <p:spPr>
          <a:xfrm>
            <a:off x="6467868" y="1727060"/>
            <a:ext cx="1844184" cy="51290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/>
              <a:t>Conocimientos de los profesores</a:t>
            </a:r>
            <a:endParaRPr lang="es-BO" sz="1600" dirty="0"/>
          </a:p>
        </p:txBody>
      </p:sp>
      <p:sp>
        <p:nvSpPr>
          <p:cNvPr id="20" name="Rectángulo: esquinas redondeadas 19">
            <a:extLst>
              <a:ext uri="{FF2B5EF4-FFF2-40B4-BE49-F238E27FC236}">
                <a16:creationId xmlns:a16="http://schemas.microsoft.com/office/drawing/2014/main" id="{2F994123-5659-1CBC-2EC1-456194EF3F3D}"/>
              </a:ext>
            </a:extLst>
          </p:cNvPr>
          <p:cNvSpPr/>
          <p:nvPr/>
        </p:nvSpPr>
        <p:spPr>
          <a:xfrm>
            <a:off x="8517162" y="1727060"/>
            <a:ext cx="1844184" cy="51290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/>
              <a:t>Requerimientos de las escuelas</a:t>
            </a:r>
            <a:endParaRPr lang="es-BO" sz="1600" dirty="0"/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EDDBE264-68D4-E5F9-7E51-8FD56993CD1F}"/>
              </a:ext>
            </a:extLst>
          </p:cNvPr>
          <p:cNvSpPr txBox="1"/>
          <p:nvPr/>
        </p:nvSpPr>
        <p:spPr>
          <a:xfrm>
            <a:off x="319986" y="2373403"/>
            <a:ext cx="191634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/>
              <a:t>Sexo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/>
              <a:t>Edad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/>
              <a:t>Departamento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/>
              <a:t>Colegio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/>
              <a:t>Años de experiencia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/>
              <a:t>Nivel Académico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/>
              <a:t>Materias que imparte.</a:t>
            </a:r>
            <a:endParaRPr lang="es-BO" sz="1600" dirty="0"/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69BD12D8-D571-0071-5749-7D0183E370EE}"/>
              </a:ext>
            </a:extLst>
          </p:cNvPr>
          <p:cNvSpPr txBox="1"/>
          <p:nvPr/>
        </p:nvSpPr>
        <p:spPr>
          <a:xfrm>
            <a:off x="2369280" y="2382985"/>
            <a:ext cx="191634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/>
              <a:t>Computadora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/>
              <a:t>Celular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/>
              <a:t>Tablets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/>
              <a:t>Internet</a:t>
            </a: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37FC422E-EEBD-C099-4D11-8882BD7B6C4B}"/>
              </a:ext>
            </a:extLst>
          </p:cNvPr>
          <p:cNvSpPr txBox="1"/>
          <p:nvPr/>
        </p:nvSpPr>
        <p:spPr>
          <a:xfrm>
            <a:off x="4418574" y="2382839"/>
            <a:ext cx="191634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/>
              <a:t>Facebook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/>
              <a:t>YouTube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/>
              <a:t>WhatsApp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/>
              <a:t>Messenger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/>
              <a:t>Instagram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/>
              <a:t>Telegram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/>
              <a:t>TikTok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B2D9DFB6-C13A-447B-CCF7-BFB241AC8E12}"/>
              </a:ext>
            </a:extLst>
          </p:cNvPr>
          <p:cNvSpPr txBox="1"/>
          <p:nvPr/>
        </p:nvSpPr>
        <p:spPr>
          <a:xfrm>
            <a:off x="6467868" y="2382839"/>
            <a:ext cx="191634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/>
              <a:t>Ofimática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/>
              <a:t>Informática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/>
              <a:t>TIC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/>
              <a:t>Google Académico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/>
              <a:t>Google Drive</a:t>
            </a: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442EBB35-40AC-E25B-DE37-2598AF6DE64A}"/>
              </a:ext>
            </a:extLst>
          </p:cNvPr>
          <p:cNvSpPr txBox="1"/>
          <p:nvPr/>
        </p:nvSpPr>
        <p:spPr>
          <a:xfrm>
            <a:off x="8517162" y="2382839"/>
            <a:ext cx="191634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/>
              <a:t>Mobiliario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/>
              <a:t>Computadoras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/>
              <a:t>Internet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/>
              <a:t>Aula </a:t>
            </a:r>
            <a:r>
              <a:rPr lang="es-ES" sz="1600" dirty="0" err="1"/>
              <a:t>tecnologica</a:t>
            </a:r>
            <a:endParaRPr lang="es-ES" sz="1600" dirty="0"/>
          </a:p>
        </p:txBody>
      </p:sp>
    </p:spTree>
    <p:extLst>
      <p:ext uri="{BB962C8B-B14F-4D97-AF65-F5344CB8AC3E}">
        <p14:creationId xmlns:p14="http://schemas.microsoft.com/office/powerpoint/2010/main" val="3265783909"/>
      </p:ext>
    </p:extLst>
  </p:cSld>
  <p:clrMapOvr>
    <a:masterClrMapping/>
  </p:clrMapOvr>
</p:sld>
</file>

<file path=ppt/theme/theme1.xml><?xml version="1.0" encoding="utf-8"?>
<a:theme xmlns:a="http://schemas.openxmlformats.org/drawingml/2006/main" name="Faceta">
  <a:themeElements>
    <a:clrScheme name="Verde azulado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Faceta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a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10658</TotalTime>
  <Words>1070</Words>
  <Application>Microsoft Office PowerPoint</Application>
  <PresentationFormat>Panorámica</PresentationFormat>
  <Paragraphs>143</Paragraphs>
  <Slides>34</Slides>
  <Notes>0</Notes>
  <HiddenSlides>0</HiddenSlides>
  <MMClips>6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34</vt:i4>
      </vt:variant>
    </vt:vector>
  </HeadingPairs>
  <TitlesOfParts>
    <vt:vector size="43" baseType="lpstr">
      <vt:lpstr>Arial</vt:lpstr>
      <vt:lpstr>Franklin Gothic Medium Cond</vt:lpstr>
      <vt:lpstr>Garamond</vt:lpstr>
      <vt:lpstr>Helvetica</vt:lpstr>
      <vt:lpstr>Times</vt:lpstr>
      <vt:lpstr>Times New Roman</vt:lpstr>
      <vt:lpstr>Trebuchet MS</vt:lpstr>
      <vt:lpstr>Wingdings 3</vt:lpstr>
      <vt:lpstr>Faceta</vt:lpstr>
      <vt:lpstr>Presentación de PowerPoint</vt:lpstr>
      <vt:lpstr>Introducción</vt:lpstr>
      <vt:lpstr>Antecedentes</vt:lpstr>
      <vt:lpstr>Problemática</vt:lpstr>
      <vt:lpstr>Objetivo general</vt:lpstr>
      <vt:lpstr>Metodología</vt:lpstr>
      <vt:lpstr>Metodología</vt:lpstr>
      <vt:lpstr>Comprensión del Negocio</vt:lpstr>
      <vt:lpstr>Comprensión de Datos</vt:lpstr>
      <vt:lpstr>Preparación de datos </vt:lpstr>
      <vt:lpstr>Preparación de datos </vt:lpstr>
      <vt:lpstr>Preparación de datos </vt:lpstr>
      <vt:lpstr>Exploración de datos </vt:lpstr>
      <vt:lpstr>Modelo </vt:lpstr>
      <vt:lpstr>Modelo </vt:lpstr>
      <vt:lpstr>Uso del Modelo </vt:lpstr>
      <vt:lpstr>Resultados </vt:lpstr>
      <vt:lpstr>Resultados </vt:lpstr>
      <vt:lpstr>Resultados </vt:lpstr>
      <vt:lpstr>Resultados </vt:lpstr>
      <vt:lpstr>Resultados </vt:lpstr>
      <vt:lpstr>Resultados </vt:lpstr>
      <vt:lpstr>Resultados </vt:lpstr>
      <vt:lpstr>Resultados </vt:lpstr>
      <vt:lpstr>Resultados </vt:lpstr>
      <vt:lpstr>Resultados </vt:lpstr>
      <vt:lpstr>Resultados </vt:lpstr>
      <vt:lpstr>Resultados </vt:lpstr>
      <vt:lpstr>Utilidad </vt:lpstr>
      <vt:lpstr>Conclusiones </vt:lpstr>
      <vt:lpstr>Conclusiones </vt:lpstr>
      <vt:lpstr>Conclusiones </vt:lpstr>
      <vt:lpstr>Recomendaciones 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Análisis numérico Cálculo numérico Cálculo computarizado</dc:title>
  <dc:creator>Usuario de Windows</dc:creator>
  <cp:lastModifiedBy>ARIEL ROBLES VASQUEZ</cp:lastModifiedBy>
  <cp:revision>87</cp:revision>
  <dcterms:created xsi:type="dcterms:W3CDTF">2022-01-23T23:20:50Z</dcterms:created>
  <dcterms:modified xsi:type="dcterms:W3CDTF">2024-02-21T01:49:47Z</dcterms:modified>
</cp:coreProperties>
</file>